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681" r:id="rId2"/>
  </p:sldMasterIdLst>
  <p:notesMasterIdLst>
    <p:notesMasterId r:id="rId24"/>
  </p:notesMasterIdLst>
  <p:sldIdLst>
    <p:sldId id="256" r:id="rId3"/>
    <p:sldId id="257" r:id="rId4"/>
    <p:sldId id="259" r:id="rId5"/>
    <p:sldId id="275" r:id="rId6"/>
    <p:sldId id="260" r:id="rId7"/>
    <p:sldId id="258" r:id="rId8"/>
    <p:sldId id="272" r:id="rId9"/>
    <p:sldId id="273" r:id="rId10"/>
    <p:sldId id="262" r:id="rId11"/>
    <p:sldId id="264" r:id="rId12"/>
    <p:sldId id="274" r:id="rId13"/>
    <p:sldId id="268" r:id="rId14"/>
    <p:sldId id="269" r:id="rId15"/>
    <p:sldId id="270" r:id="rId16"/>
    <p:sldId id="277" r:id="rId17"/>
    <p:sldId id="278" r:id="rId18"/>
    <p:sldId id="279" r:id="rId19"/>
    <p:sldId id="280" r:id="rId20"/>
    <p:sldId id="276" r:id="rId21"/>
    <p:sldId id="281" r:id="rId22"/>
    <p:sldId id="282"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5293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45" autoAdjust="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4EBA5-9B0A-4092-9CBD-01166939AE2C}" type="datetimeFigureOut">
              <a:rPr lang="sv-SE" smtClean="0"/>
              <a:t>2024-08-30</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A066D-47FC-4820-AB11-7D53BA87F98C}" type="slidenum">
              <a:rPr lang="sv-SE" smtClean="0"/>
              <a:t>‹#›</a:t>
            </a:fld>
            <a:endParaRPr lang="sv-SE"/>
          </a:p>
        </p:txBody>
      </p:sp>
    </p:spTree>
    <p:extLst>
      <p:ext uri="{BB962C8B-B14F-4D97-AF65-F5344CB8AC3E}">
        <p14:creationId xmlns:p14="http://schemas.microsoft.com/office/powerpoint/2010/main" val="212665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Design: Grundnivå: Modedesign, textildesign. Avancerad nivå: Konstnärligt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masterprogram</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 textil- och modedesign, inriktning modedesign, Konstnärligt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masterprogram</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 textil- och modedesign, inriktning textildesign, Konstnärligt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masterprogram</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 textil- och modedesign, inriktning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Performance</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Wear</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Konstnärligt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masterprogram</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 textil- och modedesign, inriktning Textil interaktionsdesign</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Management: Grundnivå: Kandidatprogram i textilt management, inriktning mode och handel, Textilekonomutbildning. Avancerad nivå: Magisterprogram i Textilt Management,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Masterprogram</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 Fashion Management och Marknadsföring,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Masterprogram</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 styrning av textila värdekedjor</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Teknik: GRUNDNIVÅ: Textilingenjörsutbildning, Textil produktutveckling och entreprenörskap, Textil produktion och innovation. AVANCERAD NIVÅ: Masterutbildning i textilteknik, Masterutbildning i textilteknisk innovation: </a:t>
            </a:r>
          </a:p>
          <a:p>
            <a:endParaRPr lang="sv-SE" dirty="0"/>
          </a:p>
        </p:txBody>
      </p:sp>
      <p:sp>
        <p:nvSpPr>
          <p:cNvPr id="4" name="Slide Number Placeholder 3"/>
          <p:cNvSpPr>
            <a:spLocks noGrp="1"/>
          </p:cNvSpPr>
          <p:nvPr>
            <p:ph type="sldNum" sz="quarter" idx="5"/>
          </p:nvPr>
        </p:nvSpPr>
        <p:spPr/>
        <p:txBody>
          <a:bodyPr/>
          <a:lstStyle/>
          <a:p>
            <a:fld id="{96FA066D-47FC-4820-AB11-7D53BA87F98C}" type="slidenum">
              <a:rPr lang="sv-SE" smtClean="0"/>
              <a:t>8</a:t>
            </a:fld>
            <a:endParaRPr lang="sv-SE"/>
          </a:p>
        </p:txBody>
      </p:sp>
    </p:spTree>
    <p:extLst>
      <p:ext uri="{BB962C8B-B14F-4D97-AF65-F5344CB8AC3E}">
        <p14:creationId xmlns:p14="http://schemas.microsoft.com/office/powerpoint/2010/main" val="66773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Digital Crafts Lab, Färg &amp; tryck designlabb, trikåtekniskt labb, Konfektionstekniskt labb, vävtekniskt labb, Färg &amp; tryck tekniklabb, Textilteknologiskt labb, Textilt provningslabb,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Ellabb</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Spinnlabb</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Digital Crafts Lab, Dye &amp; Print Design lab, Knitting technology lab, Garment Technology lab, Weaving Technology lab, Dye &amp; Print Technology lab, Textile Technology laboratories, Textile Testing lab</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6FA066D-47FC-4820-AB11-7D53BA87F98C}" type="slidenum">
              <a:rPr lang="sv-SE" smtClean="0"/>
              <a:t>9</a:t>
            </a:fld>
            <a:endParaRPr lang="sv-SE"/>
          </a:p>
        </p:txBody>
      </p:sp>
    </p:spTree>
    <p:extLst>
      <p:ext uri="{BB962C8B-B14F-4D97-AF65-F5344CB8AC3E}">
        <p14:creationId xmlns:p14="http://schemas.microsoft.com/office/powerpoint/2010/main" val="52429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Textil och mode är ett område där Högskolan i Borås, genom Textilhögskolan, har nationellt ansvar för såväl utvecklingen av det konstnärliga perspektivet som det tvärvetenskapliga samarbetet mellan konst och vetenskap.</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Vår vision är att vara ett av de främsta internationella lärosätena inom textil och mode inom utbildning och forskning, med högt fokus på hållbarhet och digitalisering. Och att använda vår unika helhetsmiljö (bestående av design, textilteknologi och textilt management) med våra verkligt heltäckande, fullskaliga laboratorier och verkstäder.</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Vi strävar efter att leda textil- och modeindustrin i att skapa hållbar samhälls- och miljöpåverkan samt att tillhandahålla lösningar som utnyttjar högskolans forskning och innovationsexpertis.</a:t>
            </a:r>
          </a:p>
          <a:p>
            <a:endParaRPr lang="sv-SE" dirty="0"/>
          </a:p>
        </p:txBody>
      </p:sp>
      <p:sp>
        <p:nvSpPr>
          <p:cNvPr id="4" name="Slide Number Placeholder 3"/>
          <p:cNvSpPr>
            <a:spLocks noGrp="1"/>
          </p:cNvSpPr>
          <p:nvPr>
            <p:ph type="sldNum" sz="quarter" idx="5"/>
          </p:nvPr>
        </p:nvSpPr>
        <p:spPr/>
        <p:txBody>
          <a:bodyPr/>
          <a:lstStyle/>
          <a:p>
            <a:fld id="{96FA066D-47FC-4820-AB11-7D53BA87F98C}" type="slidenum">
              <a:rPr lang="sv-SE" smtClean="0"/>
              <a:t>10</a:t>
            </a:fld>
            <a:endParaRPr lang="sv-SE"/>
          </a:p>
        </p:txBody>
      </p:sp>
    </p:spTree>
    <p:extLst>
      <p:ext uri="{BB962C8B-B14F-4D97-AF65-F5344CB8AC3E}">
        <p14:creationId xmlns:p14="http://schemas.microsoft.com/office/powerpoint/2010/main" val="93504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sv-SE" sz="1800"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Textil och mode är ett område där Högskolan i Borås, genom Textilhögskolan, har nationellt ansvar för såväl utvecklingen av det konstnärliga perspektivet som det tvärvetenskapliga samarbetet mellan konst och vetenskap.</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Vår vision är att vara ett av de främsta internationella lärosätena inom textil och mode inom utbildning och forskning, med högt fokus på hållbarhet och digitalisering. Och att använda vår unika helhetsmiljö (bestående av design, textilteknologi och textilt management) med våra verkligt heltäckande, fullskaliga laboratorier och verkstäder.</a:t>
            </a:r>
          </a:p>
          <a:p>
            <a:pPr>
              <a:lnSpc>
                <a:spcPct val="107000"/>
              </a:lnSpc>
              <a:spcAft>
                <a:spcPts val="800"/>
              </a:spcAft>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Vi strävar efter att leda textil- och modeindustrin i att skapa hållbar samhälls- och miljöpåverkan samt att tillhandahålla lösningar som utnyttjar högskolans forskning och innovationsexpertis.</a:t>
            </a:r>
          </a:p>
          <a:p>
            <a:endParaRPr lang="sv-SE" dirty="0"/>
          </a:p>
        </p:txBody>
      </p:sp>
      <p:sp>
        <p:nvSpPr>
          <p:cNvPr id="4" name="Slide Number Placeholder 3"/>
          <p:cNvSpPr>
            <a:spLocks noGrp="1"/>
          </p:cNvSpPr>
          <p:nvPr>
            <p:ph type="sldNum" sz="quarter" idx="5"/>
          </p:nvPr>
        </p:nvSpPr>
        <p:spPr/>
        <p:txBody>
          <a:bodyPr/>
          <a:lstStyle/>
          <a:p>
            <a:fld id="{96FA066D-47FC-4820-AB11-7D53BA87F98C}" type="slidenum">
              <a:rPr lang="sv-SE" smtClean="0"/>
              <a:t>11</a:t>
            </a:fld>
            <a:endParaRPr lang="sv-SE"/>
          </a:p>
        </p:txBody>
      </p:sp>
    </p:spTree>
    <p:extLst>
      <p:ext uri="{BB962C8B-B14F-4D97-AF65-F5344CB8AC3E}">
        <p14:creationId xmlns:p14="http://schemas.microsoft.com/office/powerpoint/2010/main" val="2345108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Andra milstolpar: 1936: Textilinstitutet invigs. År 1948 går Tekniska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Väfskolan</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in i Textilinstitutet. 1982 förstatligas Textilinstitutet och blir en institution vid Högskolan i Borås. 1985 läggs Textilinstitutet ner. 1996 bytet institutionen namn från Institutionen för textil och konfektion till Institutionen Textilhögskolan. 2010 får Textilhögskolan tillstånd att examinera på forskarnivå inom textil och mode – både generell och konstnärlig, första disputationen sker året därpå.</a:t>
            </a:r>
          </a:p>
        </p:txBody>
      </p:sp>
      <p:sp>
        <p:nvSpPr>
          <p:cNvPr id="4" name="Slide Number Placeholder 3"/>
          <p:cNvSpPr>
            <a:spLocks noGrp="1"/>
          </p:cNvSpPr>
          <p:nvPr>
            <p:ph type="sldNum" sz="quarter" idx="5"/>
          </p:nvPr>
        </p:nvSpPr>
        <p:spPr/>
        <p:txBody>
          <a:bodyPr/>
          <a:lstStyle/>
          <a:p>
            <a:fld id="{96FA066D-47FC-4820-AB11-7D53BA87F98C}" type="slidenum">
              <a:rPr lang="sv-SE" smtClean="0"/>
              <a:t>12</a:t>
            </a:fld>
            <a:endParaRPr lang="sv-SE"/>
          </a:p>
        </p:txBody>
      </p:sp>
    </p:spTree>
    <p:extLst>
      <p:ext uri="{BB962C8B-B14F-4D97-AF65-F5344CB8AC3E}">
        <p14:creationId xmlns:p14="http://schemas.microsoft.com/office/powerpoint/2010/main" val="1622666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ubrikbild med bakgrundsbild">
    <p:bg>
      <p:bgPr>
        <a:solidFill>
          <a:schemeClr val="tx2"/>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 y="237"/>
            <a:ext cx="12192000" cy="6857525"/>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pic>
        <p:nvPicPr>
          <p:cNvPr id="6" name="Bildobjekt 5">
            <a:extLst>
              <a:ext uri="{FF2B5EF4-FFF2-40B4-BE49-F238E27FC236}">
                <a16:creationId xmlns:a16="http://schemas.microsoft.com/office/drawing/2014/main" id="{A0345115-88A2-5D83-DD11-9CEEEFD575D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41920" y="526691"/>
            <a:ext cx="1708150" cy="922020"/>
          </a:xfrm>
          <a:prstGeom prst="rect">
            <a:avLst/>
          </a:prstGeom>
        </p:spPr>
      </p:pic>
    </p:spTree>
    <p:extLst>
      <p:ext uri="{BB962C8B-B14F-4D97-AF65-F5344CB8AC3E}">
        <p14:creationId xmlns:p14="http://schemas.microsoft.com/office/powerpoint/2010/main" val="110702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med bakgrundsbild">
    <p:bg>
      <p:bgPr>
        <a:solidFill>
          <a:schemeClr val="tx2"/>
        </a:solidFill>
        <a:effectLst/>
      </p:bgPr>
    </p:bg>
    <p:spTree>
      <p:nvGrpSpPr>
        <p:cNvPr id="1" name=""/>
        <p:cNvGrpSpPr/>
        <p:nvPr/>
      </p:nvGrpSpPr>
      <p:grpSpPr>
        <a:xfrm>
          <a:off x="0" y="0"/>
          <a:ext cx="0" cy="0"/>
          <a:chOff x="0" y="0"/>
          <a:chExt cx="0" cy="0"/>
        </a:xfrm>
      </p:grpSpPr>
      <p:pic>
        <p:nvPicPr>
          <p:cNvPr id="3" name="Platshållare för bild 20">
            <a:extLst>
              <a:ext uri="{FF2B5EF4-FFF2-40B4-BE49-F238E27FC236}">
                <a16:creationId xmlns:a16="http://schemas.microsoft.com/office/drawing/2014/main" id="{A535A65A-8623-775B-9AE8-0DE0AE9AAF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3" y="237"/>
            <a:ext cx="12192000" cy="6857525"/>
          </a:xfrm>
          <a:prstGeom prst="rect">
            <a:avLst/>
          </a:prstGeom>
        </p:spPr>
      </p:pic>
      <p:sp>
        <p:nvSpPr>
          <p:cNvPr id="2" name="Rektangel: rundade hörn 1">
            <a:extLst>
              <a:ext uri="{FF2B5EF4-FFF2-40B4-BE49-F238E27FC236}">
                <a16:creationId xmlns:a16="http://schemas.microsoft.com/office/drawing/2014/main" id="{ACBA2108-8830-9225-902D-0C8C9F2CAB3B}"/>
              </a:ext>
            </a:extLst>
          </p:cNvPr>
          <p:cNvSpPr/>
          <p:nvPr userDrawn="1"/>
        </p:nvSpPr>
        <p:spPr>
          <a:xfrm>
            <a:off x="2338871" y="1975401"/>
            <a:ext cx="7514251" cy="2818027"/>
          </a:xfrm>
          <a:prstGeom prst="roundRect">
            <a:avLst>
              <a:gd name="adj" fmla="val 50000"/>
            </a:avLst>
          </a:prstGeom>
          <a:solidFill>
            <a:srgbClr val="000000">
              <a:alpha val="6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8" name="Rubrik 1">
            <a:extLst>
              <a:ext uri="{FF2B5EF4-FFF2-40B4-BE49-F238E27FC236}">
                <a16:creationId xmlns:a16="http://schemas.microsoft.com/office/drawing/2014/main" id="{16FA1B1F-4013-F29D-C89C-8F3BFB48E56D}"/>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7" name="Underrubrik 2">
            <a:extLst>
              <a:ext uri="{FF2B5EF4-FFF2-40B4-BE49-F238E27FC236}">
                <a16:creationId xmlns:a16="http://schemas.microsoft.com/office/drawing/2014/main" id="{52CB5BF4-FE02-29FA-86E0-41167E82606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pic>
        <p:nvPicPr>
          <p:cNvPr id="6" name="Bildobjekt 5">
            <a:extLst>
              <a:ext uri="{FF2B5EF4-FFF2-40B4-BE49-F238E27FC236}">
                <a16:creationId xmlns:a16="http://schemas.microsoft.com/office/drawing/2014/main" id="{A0345115-88A2-5D83-DD11-9CEEEFD575D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41920" y="526691"/>
            <a:ext cx="1708150" cy="922020"/>
          </a:xfrm>
          <a:prstGeom prst="rect">
            <a:avLst/>
          </a:prstGeom>
        </p:spPr>
      </p:pic>
    </p:spTree>
    <p:extLst>
      <p:ext uri="{BB962C8B-B14F-4D97-AF65-F5344CB8AC3E}">
        <p14:creationId xmlns:p14="http://schemas.microsoft.com/office/powerpoint/2010/main" val="49742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Rubrikbild med bakgrundsbild">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Tree>
    <p:extLst>
      <p:ext uri="{BB962C8B-B14F-4D97-AF65-F5344CB8AC3E}">
        <p14:creationId xmlns:p14="http://schemas.microsoft.com/office/powerpoint/2010/main" val="1471926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Rubrikbild med bakgrundsbild">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65" y="1296"/>
            <a:ext cx="12187069" cy="6855407"/>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pic>
        <p:nvPicPr>
          <p:cNvPr id="4" name="Bildobjekt 3">
            <a:extLst>
              <a:ext uri="{FF2B5EF4-FFF2-40B4-BE49-F238E27FC236}">
                <a16:creationId xmlns:a16="http://schemas.microsoft.com/office/drawing/2014/main" id="{B1995356-50CA-BA40-CD44-2BA6D23AD0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41920" y="526691"/>
            <a:ext cx="1708150" cy="922020"/>
          </a:xfrm>
          <a:prstGeom prst="rect">
            <a:avLst/>
          </a:prstGeom>
        </p:spPr>
      </p:pic>
    </p:spTree>
    <p:extLst>
      <p:ext uri="{BB962C8B-B14F-4D97-AF65-F5344CB8AC3E}">
        <p14:creationId xmlns:p14="http://schemas.microsoft.com/office/powerpoint/2010/main" val="4275181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Rubrikbild med bakgrundsbild">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65" y="1386"/>
            <a:ext cx="12187069" cy="6855226"/>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pic>
        <p:nvPicPr>
          <p:cNvPr id="4" name="Bildobjekt 3">
            <a:extLst>
              <a:ext uri="{FF2B5EF4-FFF2-40B4-BE49-F238E27FC236}">
                <a16:creationId xmlns:a16="http://schemas.microsoft.com/office/drawing/2014/main" id="{B1995356-50CA-BA40-CD44-2BA6D23AD0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41920" y="526691"/>
            <a:ext cx="1708150" cy="922020"/>
          </a:xfrm>
          <a:prstGeom prst="rect">
            <a:avLst/>
          </a:prstGeom>
        </p:spPr>
      </p:pic>
    </p:spTree>
    <p:extLst>
      <p:ext uri="{BB962C8B-B14F-4D97-AF65-F5344CB8AC3E}">
        <p14:creationId xmlns:p14="http://schemas.microsoft.com/office/powerpoint/2010/main" val="963623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Rubrikbild med bakgrundsbild">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65" y="1386"/>
            <a:ext cx="12187069" cy="6855226"/>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pic>
        <p:nvPicPr>
          <p:cNvPr id="4" name="Bildobjekt 3">
            <a:extLst>
              <a:ext uri="{FF2B5EF4-FFF2-40B4-BE49-F238E27FC236}">
                <a16:creationId xmlns:a16="http://schemas.microsoft.com/office/drawing/2014/main" id="{B1995356-50CA-BA40-CD44-2BA6D23AD0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41920" y="526691"/>
            <a:ext cx="1708150" cy="922020"/>
          </a:xfrm>
          <a:prstGeom prst="rect">
            <a:avLst/>
          </a:prstGeom>
        </p:spPr>
      </p:pic>
    </p:spTree>
    <p:extLst>
      <p:ext uri="{BB962C8B-B14F-4D97-AF65-F5344CB8AC3E}">
        <p14:creationId xmlns:p14="http://schemas.microsoft.com/office/powerpoint/2010/main" val="2186832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med punktlista">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B9BD9B-1939-FAFC-C8DF-63FE45AE8445}"/>
              </a:ext>
            </a:extLst>
          </p:cNvPr>
          <p:cNvSpPr>
            <a:spLocks noGrp="1"/>
          </p:cNvSpPr>
          <p:nvPr>
            <p:ph type="ctrTitle" hasCustomPrompt="1"/>
          </p:nvPr>
        </p:nvSpPr>
        <p:spPr>
          <a:xfrm>
            <a:off x="522000" y="720000"/>
            <a:ext cx="11160000" cy="1440000"/>
          </a:xfrm>
        </p:spPr>
        <p:txBody>
          <a:bodyPr anchor="ctr" anchorCtr="0">
            <a:normAutofit/>
          </a:bodyPr>
          <a:lstStyle>
            <a:lvl1pPr algn="l">
              <a:defRPr sz="4400" i="0">
                <a:solidFill>
                  <a:schemeClr val="tx1"/>
                </a:solidFill>
              </a:defRPr>
            </a:lvl1pPr>
          </a:lstStyle>
          <a:p>
            <a:r>
              <a:rPr lang="sv-SE" dirty="0"/>
              <a:t>Rubrik</a:t>
            </a:r>
          </a:p>
        </p:txBody>
      </p:sp>
      <p:sp>
        <p:nvSpPr>
          <p:cNvPr id="10" name="Platshållare för innehåll 9">
            <a:extLst>
              <a:ext uri="{FF2B5EF4-FFF2-40B4-BE49-F238E27FC236}">
                <a16:creationId xmlns:a16="http://schemas.microsoft.com/office/drawing/2014/main" id="{03FE9A5C-0BA5-AD55-C653-AF110B70BAA2}"/>
              </a:ext>
            </a:extLst>
          </p:cNvPr>
          <p:cNvSpPr>
            <a:spLocks noGrp="1"/>
          </p:cNvSpPr>
          <p:nvPr>
            <p:ph sz="quarter" idx="10" hasCustomPrompt="1"/>
          </p:nvPr>
        </p:nvSpPr>
        <p:spPr>
          <a:xfrm>
            <a:off x="522000" y="2520000"/>
            <a:ext cx="11160000" cy="3240000"/>
          </a:xfrm>
        </p:spPr>
        <p:txBody>
          <a:bodyPr/>
          <a:lstStyle>
            <a:lvl1pPr>
              <a:defRPr>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Punktlista</a:t>
            </a:r>
          </a:p>
        </p:txBody>
      </p:sp>
      <p:pic>
        <p:nvPicPr>
          <p:cNvPr id="6" name="Bildobjekt 5">
            <a:extLst>
              <a:ext uri="{FF2B5EF4-FFF2-40B4-BE49-F238E27FC236}">
                <a16:creationId xmlns:a16="http://schemas.microsoft.com/office/drawing/2014/main" id="{81A6A9D3-E589-76B5-33F6-ECC28D6C2B90}"/>
              </a:ext>
            </a:extLst>
          </p:cNvPr>
          <p:cNvPicPr>
            <a:picLocks noChangeAspect="1"/>
          </p:cNvPicPr>
          <p:nvPr userDrawn="1"/>
        </p:nvPicPr>
        <p:blipFill>
          <a:blip r:embed="rId2">
            <a:lum/>
          </a:blip>
          <a:stretch>
            <a:fillRect/>
          </a:stretch>
        </p:blipFill>
        <p:spPr>
          <a:xfrm>
            <a:off x="11171958" y="5781487"/>
            <a:ext cx="917434" cy="853613"/>
          </a:xfrm>
          <a:prstGeom prst="rect">
            <a:avLst/>
          </a:prstGeom>
        </p:spPr>
      </p:pic>
      <p:pic>
        <p:nvPicPr>
          <p:cNvPr id="4" name="Bildobjekt 3" descr="En bild som visar text, symbol, Teckensnitt, emblem&#10;&#10;Automatiskt genererad beskrivning">
            <a:extLst>
              <a:ext uri="{FF2B5EF4-FFF2-40B4-BE49-F238E27FC236}">
                <a16:creationId xmlns:a16="http://schemas.microsoft.com/office/drawing/2014/main" id="{0B0EF1A9-8B4A-EE66-B5A9-1B4D9C93A8A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02000" y="5929200"/>
            <a:ext cx="1355160" cy="730800"/>
          </a:xfrm>
          <a:prstGeom prst="rect">
            <a:avLst/>
          </a:prstGeom>
        </p:spPr>
      </p:pic>
    </p:spTree>
    <p:extLst>
      <p:ext uri="{BB962C8B-B14F-4D97-AF65-F5344CB8AC3E}">
        <p14:creationId xmlns:p14="http://schemas.microsoft.com/office/powerpoint/2010/main" val="1696553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med brödtex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BF0545-E5D6-B186-0CA5-4ED34A34A330}"/>
              </a:ext>
            </a:extLst>
          </p:cNvPr>
          <p:cNvSpPr txBox="1">
            <a:spLocks/>
          </p:cNvSpPr>
          <p:nvPr userDrawn="1"/>
        </p:nvSpPr>
        <p:spPr>
          <a:xfrm>
            <a:off x="813147" y="2919663"/>
            <a:ext cx="1056570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sp>
        <p:nvSpPr>
          <p:cNvPr id="4" name="Rubrik 1">
            <a:extLst>
              <a:ext uri="{FF2B5EF4-FFF2-40B4-BE49-F238E27FC236}">
                <a16:creationId xmlns:a16="http://schemas.microsoft.com/office/drawing/2014/main" id="{65020989-FB84-5970-CED0-5CF8044E17D4}"/>
              </a:ext>
            </a:extLst>
          </p:cNvPr>
          <p:cNvSpPr>
            <a:spLocks noGrp="1"/>
          </p:cNvSpPr>
          <p:nvPr>
            <p:ph type="ctrTitle" hasCustomPrompt="1"/>
          </p:nvPr>
        </p:nvSpPr>
        <p:spPr>
          <a:xfrm>
            <a:off x="522000" y="720000"/>
            <a:ext cx="11160000" cy="1440000"/>
          </a:xfrm>
        </p:spPr>
        <p:txBody>
          <a:bodyPr anchor="ctr" anchorCtr="0">
            <a:normAutofit/>
          </a:bodyPr>
          <a:lstStyle>
            <a:lvl1pPr algn="l">
              <a:defRPr sz="4400" i="0">
                <a:solidFill>
                  <a:schemeClr val="tx1"/>
                </a:solidFill>
              </a:defRPr>
            </a:lvl1pPr>
          </a:lstStyle>
          <a:p>
            <a:r>
              <a:rPr lang="sv-SE" dirty="0"/>
              <a:t>Rubrik</a:t>
            </a:r>
          </a:p>
        </p:txBody>
      </p:sp>
      <p:sp>
        <p:nvSpPr>
          <p:cNvPr id="13" name="Platshållare för innehåll 12">
            <a:extLst>
              <a:ext uri="{FF2B5EF4-FFF2-40B4-BE49-F238E27FC236}">
                <a16:creationId xmlns:a16="http://schemas.microsoft.com/office/drawing/2014/main" id="{A4DA8382-5830-DABC-D0EE-080BFD44ACC1}"/>
              </a:ext>
            </a:extLst>
          </p:cNvPr>
          <p:cNvSpPr>
            <a:spLocks noGrp="1"/>
          </p:cNvSpPr>
          <p:nvPr>
            <p:ph sz="quarter" idx="10" hasCustomPrompt="1"/>
          </p:nvPr>
        </p:nvSpPr>
        <p:spPr>
          <a:xfrm>
            <a:off x="522000" y="2520000"/>
            <a:ext cx="11160000" cy="3240000"/>
          </a:xfrm>
        </p:spPr>
        <p:txBody>
          <a:bodyPr/>
          <a:lstStyle>
            <a:lvl1pPr marL="0" indent="0">
              <a:buNone/>
              <a:defRPr>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Brödtext</a:t>
            </a:r>
          </a:p>
        </p:txBody>
      </p:sp>
      <p:pic>
        <p:nvPicPr>
          <p:cNvPr id="6" name="Bildobjekt 5">
            <a:extLst>
              <a:ext uri="{FF2B5EF4-FFF2-40B4-BE49-F238E27FC236}">
                <a16:creationId xmlns:a16="http://schemas.microsoft.com/office/drawing/2014/main" id="{F2BDE38A-CEC2-8997-CFEF-705EF4E75335}"/>
              </a:ext>
            </a:extLst>
          </p:cNvPr>
          <p:cNvPicPr>
            <a:picLocks noChangeAspect="1"/>
          </p:cNvPicPr>
          <p:nvPr userDrawn="1"/>
        </p:nvPicPr>
        <p:blipFill>
          <a:blip r:embed="rId2">
            <a:lum/>
          </a:blip>
          <a:stretch>
            <a:fillRect/>
          </a:stretch>
        </p:blipFill>
        <p:spPr>
          <a:xfrm>
            <a:off x="11171958" y="5781487"/>
            <a:ext cx="917434" cy="853613"/>
          </a:xfrm>
          <a:prstGeom prst="rect">
            <a:avLst/>
          </a:prstGeom>
        </p:spPr>
      </p:pic>
      <p:pic>
        <p:nvPicPr>
          <p:cNvPr id="7" name="Bildobjekt 6" descr="En bild som visar text, symbol, Teckensnitt, emblem&#10;&#10;Automatiskt genererad beskrivning">
            <a:extLst>
              <a:ext uri="{FF2B5EF4-FFF2-40B4-BE49-F238E27FC236}">
                <a16:creationId xmlns:a16="http://schemas.microsoft.com/office/drawing/2014/main" id="{0C0652F4-AB04-B574-9FAC-DFD09FEFA7D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02000" y="5929200"/>
            <a:ext cx="1355160" cy="730800"/>
          </a:xfrm>
          <a:prstGeom prst="rect">
            <a:avLst/>
          </a:prstGeom>
        </p:spPr>
      </p:pic>
    </p:spTree>
    <p:extLst>
      <p:ext uri="{BB962C8B-B14F-4D97-AF65-F5344CB8AC3E}">
        <p14:creationId xmlns:p14="http://schemas.microsoft.com/office/powerpoint/2010/main" val="3633059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 brödtext och bild till höger">
    <p:bg>
      <p:bgPr>
        <a:solidFill>
          <a:schemeClr val="bg1"/>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F661D7AE-05EB-BC4E-B3DC-7F4CBAE2EF24}"/>
              </a:ext>
            </a:extLst>
          </p:cNvPr>
          <p:cNvSpPr>
            <a:spLocks noGrp="1"/>
          </p:cNvSpPr>
          <p:nvPr>
            <p:ph type="ctrTitle" hasCustomPrompt="1"/>
          </p:nvPr>
        </p:nvSpPr>
        <p:spPr>
          <a:xfrm>
            <a:off x="4852087" y="739832"/>
            <a:ext cx="6840000" cy="1440000"/>
          </a:xfrm>
        </p:spPr>
        <p:txBody>
          <a:bodyPr anchor="ctr" anchorCtr="0">
            <a:normAutofit/>
          </a:bodyPr>
          <a:lstStyle>
            <a:lvl1pPr algn="l">
              <a:defRPr sz="4400" i="0">
                <a:solidFill>
                  <a:schemeClr val="tx1"/>
                </a:solidFill>
              </a:defRPr>
            </a:lvl1pPr>
          </a:lstStyle>
          <a:p>
            <a:r>
              <a:rPr lang="sv-SE" dirty="0"/>
              <a:t>Rubrik</a:t>
            </a:r>
          </a:p>
        </p:txBody>
      </p:sp>
      <p:sp>
        <p:nvSpPr>
          <p:cNvPr id="8" name="Platshållare för bild 9">
            <a:extLst>
              <a:ext uri="{FF2B5EF4-FFF2-40B4-BE49-F238E27FC236}">
                <a16:creationId xmlns:a16="http://schemas.microsoft.com/office/drawing/2014/main" id="{A92F1925-D103-3276-D23F-1641A69C4379}"/>
              </a:ext>
            </a:extLst>
          </p:cNvPr>
          <p:cNvSpPr>
            <a:spLocks noGrp="1"/>
          </p:cNvSpPr>
          <p:nvPr>
            <p:ph type="pic" sz="quarter" idx="11"/>
          </p:nvPr>
        </p:nvSpPr>
        <p:spPr>
          <a:xfrm>
            <a:off x="0" y="-9625"/>
            <a:ext cx="4437888" cy="6858000"/>
          </a:xfrm>
        </p:spPr>
        <p:txBody>
          <a:bodyPr>
            <a:normAutofit/>
          </a:bodyPr>
          <a:lstStyle>
            <a:lvl1pPr>
              <a:lnSpc>
                <a:spcPct val="100000"/>
              </a:lnSpc>
              <a:buFontTx/>
              <a:buNone/>
              <a:defRPr sz="1600">
                <a:solidFill>
                  <a:schemeClr val="tx1"/>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D4F8ADF8-94C2-ACF8-6BCB-67BD2EBB5FC5}"/>
              </a:ext>
            </a:extLst>
          </p:cNvPr>
          <p:cNvSpPr txBox="1">
            <a:spLocks/>
          </p:cNvSpPr>
          <p:nvPr userDrawn="1"/>
        </p:nvSpPr>
        <p:spPr>
          <a:xfrm>
            <a:off x="239268" y="2919663"/>
            <a:ext cx="731367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sp>
        <p:nvSpPr>
          <p:cNvPr id="9" name="Platshållare för innehåll 8">
            <a:extLst>
              <a:ext uri="{FF2B5EF4-FFF2-40B4-BE49-F238E27FC236}">
                <a16:creationId xmlns:a16="http://schemas.microsoft.com/office/drawing/2014/main" id="{663F12E0-7BD9-2001-5095-51FDAD2D4D22}"/>
              </a:ext>
            </a:extLst>
          </p:cNvPr>
          <p:cNvSpPr>
            <a:spLocks noGrp="1"/>
          </p:cNvSpPr>
          <p:nvPr>
            <p:ph sz="quarter" idx="12" hasCustomPrompt="1"/>
          </p:nvPr>
        </p:nvSpPr>
        <p:spPr>
          <a:xfrm>
            <a:off x="4854682" y="2579482"/>
            <a:ext cx="6840000" cy="3240000"/>
          </a:xfrm>
        </p:spPr>
        <p:txBody>
          <a:bodyPr/>
          <a:lstStyle>
            <a:lvl1pPr marL="0" indent="0">
              <a:buNone/>
              <a:defRPr>
                <a:solidFill>
                  <a:schemeClr val="tx1"/>
                </a:solidFill>
              </a:defRPr>
            </a:lvl1pPr>
            <a:lvl2pPr>
              <a:defRPr>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sv-SE" dirty="0"/>
              <a:t>Brödtext </a:t>
            </a:r>
          </a:p>
        </p:txBody>
      </p:sp>
      <p:pic>
        <p:nvPicPr>
          <p:cNvPr id="4" name="Bildobjekt 3" descr="En bild som visar text, symbol, Teckensnitt, emblem&#10;&#10;Automatiskt genererad beskrivning">
            <a:extLst>
              <a:ext uri="{FF2B5EF4-FFF2-40B4-BE49-F238E27FC236}">
                <a16:creationId xmlns:a16="http://schemas.microsoft.com/office/drawing/2014/main" id="{9A72C6F3-19E1-8A33-9D68-548253FDA8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02000" y="5929200"/>
            <a:ext cx="1355160" cy="730800"/>
          </a:xfrm>
          <a:prstGeom prst="rect">
            <a:avLst/>
          </a:prstGeom>
        </p:spPr>
      </p:pic>
    </p:spTree>
    <p:extLst>
      <p:ext uri="{BB962C8B-B14F-4D97-AF65-F5344CB8AC3E}">
        <p14:creationId xmlns:p14="http://schemas.microsoft.com/office/powerpoint/2010/main" val="1895044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 bild med logga i höger hörn">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F8ADF8-94C2-ACF8-6BCB-67BD2EBB5FC5}"/>
              </a:ext>
            </a:extLst>
          </p:cNvPr>
          <p:cNvSpPr txBox="1">
            <a:spLocks/>
          </p:cNvSpPr>
          <p:nvPr userDrawn="1"/>
        </p:nvSpPr>
        <p:spPr>
          <a:xfrm>
            <a:off x="239268" y="2919663"/>
            <a:ext cx="731367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pic>
        <p:nvPicPr>
          <p:cNvPr id="5" name="Bildobjekt 4">
            <a:extLst>
              <a:ext uri="{FF2B5EF4-FFF2-40B4-BE49-F238E27FC236}">
                <a16:creationId xmlns:a16="http://schemas.microsoft.com/office/drawing/2014/main" id="{5CCD46C2-81FC-B0CD-9294-9BCA9107E186}"/>
              </a:ext>
            </a:extLst>
          </p:cNvPr>
          <p:cNvPicPr>
            <a:picLocks noChangeAspect="1"/>
          </p:cNvPicPr>
          <p:nvPr userDrawn="1"/>
        </p:nvPicPr>
        <p:blipFill>
          <a:blip r:embed="rId2">
            <a:lum/>
          </a:blip>
          <a:stretch>
            <a:fillRect/>
          </a:stretch>
        </p:blipFill>
        <p:spPr>
          <a:xfrm>
            <a:off x="11171958" y="5781487"/>
            <a:ext cx="917434" cy="853613"/>
          </a:xfrm>
          <a:prstGeom prst="rect">
            <a:avLst/>
          </a:prstGeom>
        </p:spPr>
      </p:pic>
      <p:pic>
        <p:nvPicPr>
          <p:cNvPr id="6" name="Bildobjekt 5" descr="En bild som visar text, symbol, Teckensnitt, emblem&#10;&#10;Automatiskt genererad beskrivning">
            <a:extLst>
              <a:ext uri="{FF2B5EF4-FFF2-40B4-BE49-F238E27FC236}">
                <a16:creationId xmlns:a16="http://schemas.microsoft.com/office/drawing/2014/main" id="{5B5C1042-E81A-339B-D3D9-677A3D4AA17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02000" y="5929200"/>
            <a:ext cx="1355160" cy="730800"/>
          </a:xfrm>
          <a:prstGeom prst="rect">
            <a:avLst/>
          </a:prstGeom>
        </p:spPr>
      </p:pic>
    </p:spTree>
    <p:extLst>
      <p:ext uri="{BB962C8B-B14F-4D97-AF65-F5344CB8AC3E}">
        <p14:creationId xmlns:p14="http://schemas.microsoft.com/office/powerpoint/2010/main" val="69366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med bakgrundsbild">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spTree>
    <p:extLst>
      <p:ext uri="{BB962C8B-B14F-4D97-AF65-F5344CB8AC3E}">
        <p14:creationId xmlns:p14="http://schemas.microsoft.com/office/powerpoint/2010/main" val="342775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bild med bakgrundsbild">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65" y="1296"/>
            <a:ext cx="12187069" cy="6855407"/>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pic>
        <p:nvPicPr>
          <p:cNvPr id="4" name="Bildobjekt 3">
            <a:extLst>
              <a:ext uri="{FF2B5EF4-FFF2-40B4-BE49-F238E27FC236}">
                <a16:creationId xmlns:a16="http://schemas.microsoft.com/office/drawing/2014/main" id="{B1995356-50CA-BA40-CD44-2BA6D23AD0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41920" y="526691"/>
            <a:ext cx="1708150" cy="922020"/>
          </a:xfrm>
          <a:prstGeom prst="rect">
            <a:avLst/>
          </a:prstGeom>
        </p:spPr>
      </p:pic>
    </p:spTree>
    <p:extLst>
      <p:ext uri="{BB962C8B-B14F-4D97-AF65-F5344CB8AC3E}">
        <p14:creationId xmlns:p14="http://schemas.microsoft.com/office/powerpoint/2010/main" val="2517298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Rubrikbild med bakgrundsbild">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65" y="1386"/>
            <a:ext cx="12187069" cy="6855226"/>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pic>
        <p:nvPicPr>
          <p:cNvPr id="4" name="Bildobjekt 3">
            <a:extLst>
              <a:ext uri="{FF2B5EF4-FFF2-40B4-BE49-F238E27FC236}">
                <a16:creationId xmlns:a16="http://schemas.microsoft.com/office/drawing/2014/main" id="{B1995356-50CA-BA40-CD44-2BA6D23AD0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41920" y="526691"/>
            <a:ext cx="1708150" cy="922020"/>
          </a:xfrm>
          <a:prstGeom prst="rect">
            <a:avLst/>
          </a:prstGeom>
        </p:spPr>
      </p:pic>
    </p:spTree>
    <p:extLst>
      <p:ext uri="{BB962C8B-B14F-4D97-AF65-F5344CB8AC3E}">
        <p14:creationId xmlns:p14="http://schemas.microsoft.com/office/powerpoint/2010/main" val="12608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Rubrikbild med bakgrundsbild">
    <p:bg>
      <p:bgPr>
        <a:solidFill>
          <a:schemeClr val="tx2"/>
        </a:solidFill>
        <a:effectLst/>
      </p:bgPr>
    </p:bg>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B946542F-ABFC-909E-5155-FEC7FB6A158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465" y="1386"/>
            <a:ext cx="12187069" cy="6855226"/>
          </a:xfrm>
          <a:prstGeom prst="rect">
            <a:avLst/>
          </a:prstGeom>
        </p:spPr>
      </p:pic>
      <p:sp>
        <p:nvSpPr>
          <p:cNvPr id="20" name="Rektangel: rundade hörn 19">
            <a:extLst>
              <a:ext uri="{FF2B5EF4-FFF2-40B4-BE49-F238E27FC236}">
                <a16:creationId xmlns:a16="http://schemas.microsoft.com/office/drawing/2014/main" id="{5471D428-DEC9-43C2-79EB-41C38CB498FA}"/>
              </a:ext>
            </a:extLst>
          </p:cNvPr>
          <p:cNvSpPr/>
          <p:nvPr userDrawn="1"/>
        </p:nvSpPr>
        <p:spPr>
          <a:xfrm>
            <a:off x="2338871" y="1975401"/>
            <a:ext cx="7514251" cy="2818027"/>
          </a:xfrm>
          <a:prstGeom prst="roundRect">
            <a:avLst>
              <a:gd name="adj" fmla="val 50000"/>
            </a:avLst>
          </a:prstGeom>
          <a:solidFill>
            <a:srgbClr val="000000">
              <a:alpha val="6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n-ea"/>
              <a:cs typeface="+mn-cs"/>
            </a:endParaRPr>
          </a:p>
        </p:txBody>
      </p:sp>
      <p:sp>
        <p:nvSpPr>
          <p:cNvPr id="22" name="Rubrik 1">
            <a:extLst>
              <a:ext uri="{FF2B5EF4-FFF2-40B4-BE49-F238E27FC236}">
                <a16:creationId xmlns:a16="http://schemas.microsoft.com/office/drawing/2014/main" id="{BA2CC3AB-3EF4-AB6D-F67C-E67FD255DD14}"/>
              </a:ext>
            </a:extLst>
          </p:cNvPr>
          <p:cNvSpPr>
            <a:spLocks noGrp="1"/>
          </p:cNvSpPr>
          <p:nvPr>
            <p:ph type="ctrTitle" hasCustomPrompt="1"/>
          </p:nvPr>
        </p:nvSpPr>
        <p:spPr>
          <a:xfrm>
            <a:off x="2588817" y="1983453"/>
            <a:ext cx="7014358" cy="1472391"/>
          </a:xfrm>
        </p:spPr>
        <p:txBody>
          <a:bodyPr anchor="ctr" anchorCtr="0">
            <a:normAutofit/>
          </a:bodyPr>
          <a:lstStyle>
            <a:lvl1pPr algn="ctr">
              <a:defRPr sz="4400" i="0">
                <a:solidFill>
                  <a:schemeClr val="bg1"/>
                </a:solidFill>
              </a:defRPr>
            </a:lvl1pPr>
          </a:lstStyle>
          <a:p>
            <a:r>
              <a:rPr lang="sv-SE" dirty="0"/>
              <a:t>En rubrik</a:t>
            </a:r>
          </a:p>
        </p:txBody>
      </p:sp>
      <p:sp>
        <p:nvSpPr>
          <p:cNvPr id="23" name="Underrubrik 2">
            <a:extLst>
              <a:ext uri="{FF2B5EF4-FFF2-40B4-BE49-F238E27FC236}">
                <a16:creationId xmlns:a16="http://schemas.microsoft.com/office/drawing/2014/main" id="{E5413510-8F5C-06A9-A689-AE52C9C31DE5}"/>
              </a:ext>
            </a:extLst>
          </p:cNvPr>
          <p:cNvSpPr>
            <a:spLocks noGrp="1"/>
          </p:cNvSpPr>
          <p:nvPr>
            <p:ph type="subTitle" idx="1" hasCustomPrompt="1"/>
          </p:nvPr>
        </p:nvSpPr>
        <p:spPr>
          <a:xfrm>
            <a:off x="3512787" y="3826683"/>
            <a:ext cx="5166417" cy="595906"/>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ligger en underrubrik</a:t>
            </a:r>
          </a:p>
        </p:txBody>
      </p:sp>
      <p:pic>
        <p:nvPicPr>
          <p:cNvPr id="4" name="Bildobjekt 3">
            <a:extLst>
              <a:ext uri="{FF2B5EF4-FFF2-40B4-BE49-F238E27FC236}">
                <a16:creationId xmlns:a16="http://schemas.microsoft.com/office/drawing/2014/main" id="{B1995356-50CA-BA40-CD44-2BA6D23AD0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241920" y="526691"/>
            <a:ext cx="1708150" cy="922020"/>
          </a:xfrm>
          <a:prstGeom prst="rect">
            <a:avLst/>
          </a:prstGeom>
        </p:spPr>
      </p:pic>
    </p:spTree>
    <p:extLst>
      <p:ext uri="{BB962C8B-B14F-4D97-AF65-F5344CB8AC3E}">
        <p14:creationId xmlns:p14="http://schemas.microsoft.com/office/powerpoint/2010/main" val="304718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punktlista">
    <p:bg>
      <p:bgPr>
        <a:solidFill>
          <a:srgbClr val="00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B9BD9B-1939-FAFC-C8DF-63FE45AE8445}"/>
              </a:ext>
            </a:extLst>
          </p:cNvPr>
          <p:cNvSpPr>
            <a:spLocks noGrp="1"/>
          </p:cNvSpPr>
          <p:nvPr>
            <p:ph type="ctrTitle" hasCustomPrompt="1"/>
          </p:nvPr>
        </p:nvSpPr>
        <p:spPr>
          <a:xfrm>
            <a:off x="523102" y="720000"/>
            <a:ext cx="11160000" cy="1440000"/>
          </a:xfrm>
        </p:spPr>
        <p:txBody>
          <a:bodyPr anchor="ctr" anchorCtr="0">
            <a:normAutofit/>
          </a:bodyPr>
          <a:lstStyle>
            <a:lvl1pPr algn="l">
              <a:defRPr sz="4400" i="0">
                <a:solidFill>
                  <a:schemeClr val="bg1"/>
                </a:solidFill>
              </a:defRPr>
            </a:lvl1pPr>
          </a:lstStyle>
          <a:p>
            <a:r>
              <a:rPr lang="sv-SE" dirty="0"/>
              <a:t>Rubrik</a:t>
            </a:r>
          </a:p>
        </p:txBody>
      </p:sp>
      <p:sp>
        <p:nvSpPr>
          <p:cNvPr id="10" name="Platshållare för innehåll 9">
            <a:extLst>
              <a:ext uri="{FF2B5EF4-FFF2-40B4-BE49-F238E27FC236}">
                <a16:creationId xmlns:a16="http://schemas.microsoft.com/office/drawing/2014/main" id="{03FE9A5C-0BA5-AD55-C653-AF110B70BAA2}"/>
              </a:ext>
            </a:extLst>
          </p:cNvPr>
          <p:cNvSpPr>
            <a:spLocks noGrp="1"/>
          </p:cNvSpPr>
          <p:nvPr>
            <p:ph sz="quarter" idx="10" hasCustomPrompt="1"/>
          </p:nvPr>
        </p:nvSpPr>
        <p:spPr>
          <a:xfrm>
            <a:off x="523102" y="2520000"/>
            <a:ext cx="11160000" cy="3240000"/>
          </a:xfrm>
        </p:spPr>
        <p:txBody>
          <a:bodyPr/>
          <a:lstStyle>
            <a:lvl1pPr>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Punktlista</a:t>
            </a:r>
          </a:p>
        </p:txBody>
      </p:sp>
      <p:pic>
        <p:nvPicPr>
          <p:cNvPr id="3" name="Bildobjekt 2">
            <a:extLst>
              <a:ext uri="{FF2B5EF4-FFF2-40B4-BE49-F238E27FC236}">
                <a16:creationId xmlns:a16="http://schemas.microsoft.com/office/drawing/2014/main" id="{3371E13B-C906-143A-1581-48CCDD133142}"/>
              </a:ext>
            </a:extLst>
          </p:cNvPr>
          <p:cNvPicPr>
            <a:picLocks noChangeAspect="1"/>
          </p:cNvPicPr>
          <p:nvPr userDrawn="1"/>
        </p:nvPicPr>
        <p:blipFill>
          <a:blip r:embed="rId2"/>
          <a:stretch>
            <a:fillRect/>
          </a:stretch>
        </p:blipFill>
        <p:spPr>
          <a:xfrm>
            <a:off x="10601325" y="5929630"/>
            <a:ext cx="1355090" cy="730885"/>
          </a:xfrm>
          <a:prstGeom prst="rect">
            <a:avLst/>
          </a:prstGeom>
        </p:spPr>
      </p:pic>
    </p:spTree>
    <p:extLst>
      <p:ext uri="{BB962C8B-B14F-4D97-AF65-F5344CB8AC3E}">
        <p14:creationId xmlns:p14="http://schemas.microsoft.com/office/powerpoint/2010/main" val="148736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med brödtext">
    <p:bg>
      <p:bgPr>
        <a:solidFill>
          <a:srgbClr val="00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BF0545-E5D6-B186-0CA5-4ED34A34A330}"/>
              </a:ext>
            </a:extLst>
          </p:cNvPr>
          <p:cNvSpPr txBox="1">
            <a:spLocks/>
          </p:cNvSpPr>
          <p:nvPr userDrawn="1"/>
        </p:nvSpPr>
        <p:spPr>
          <a:xfrm>
            <a:off x="813147" y="2919663"/>
            <a:ext cx="1056570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sp>
        <p:nvSpPr>
          <p:cNvPr id="4" name="Rubrik 1">
            <a:extLst>
              <a:ext uri="{FF2B5EF4-FFF2-40B4-BE49-F238E27FC236}">
                <a16:creationId xmlns:a16="http://schemas.microsoft.com/office/drawing/2014/main" id="{65020989-FB84-5970-CED0-5CF8044E17D4}"/>
              </a:ext>
            </a:extLst>
          </p:cNvPr>
          <p:cNvSpPr>
            <a:spLocks noGrp="1"/>
          </p:cNvSpPr>
          <p:nvPr>
            <p:ph type="ctrTitle" hasCustomPrompt="1"/>
          </p:nvPr>
        </p:nvSpPr>
        <p:spPr>
          <a:xfrm>
            <a:off x="522000" y="720000"/>
            <a:ext cx="11160000" cy="1440000"/>
          </a:xfrm>
        </p:spPr>
        <p:txBody>
          <a:bodyPr anchor="ctr" anchorCtr="0">
            <a:normAutofit/>
          </a:bodyPr>
          <a:lstStyle>
            <a:lvl1pPr algn="l">
              <a:defRPr sz="4400" i="0">
                <a:solidFill>
                  <a:schemeClr val="bg1"/>
                </a:solidFill>
              </a:defRPr>
            </a:lvl1pPr>
          </a:lstStyle>
          <a:p>
            <a:r>
              <a:rPr lang="sv-SE" dirty="0"/>
              <a:t>Rubrik</a:t>
            </a:r>
          </a:p>
        </p:txBody>
      </p:sp>
      <p:sp>
        <p:nvSpPr>
          <p:cNvPr id="13" name="Platshållare för innehåll 12">
            <a:extLst>
              <a:ext uri="{FF2B5EF4-FFF2-40B4-BE49-F238E27FC236}">
                <a16:creationId xmlns:a16="http://schemas.microsoft.com/office/drawing/2014/main" id="{A4DA8382-5830-DABC-D0EE-080BFD44ACC1}"/>
              </a:ext>
            </a:extLst>
          </p:cNvPr>
          <p:cNvSpPr>
            <a:spLocks noGrp="1"/>
          </p:cNvSpPr>
          <p:nvPr>
            <p:ph sz="quarter" idx="10" hasCustomPrompt="1"/>
          </p:nvPr>
        </p:nvSpPr>
        <p:spPr>
          <a:xfrm>
            <a:off x="522000" y="2520000"/>
            <a:ext cx="11160000" cy="3240000"/>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Brödtext</a:t>
            </a:r>
          </a:p>
        </p:txBody>
      </p:sp>
      <p:pic>
        <p:nvPicPr>
          <p:cNvPr id="3" name="Bildobjekt 2">
            <a:extLst>
              <a:ext uri="{FF2B5EF4-FFF2-40B4-BE49-F238E27FC236}">
                <a16:creationId xmlns:a16="http://schemas.microsoft.com/office/drawing/2014/main" id="{08C825EC-3752-809B-6C4D-B4DB92FAB10D}"/>
              </a:ext>
            </a:extLst>
          </p:cNvPr>
          <p:cNvPicPr>
            <a:picLocks noChangeAspect="1"/>
          </p:cNvPicPr>
          <p:nvPr userDrawn="1"/>
        </p:nvPicPr>
        <p:blipFill>
          <a:blip r:embed="rId2"/>
          <a:stretch>
            <a:fillRect/>
          </a:stretch>
        </p:blipFill>
        <p:spPr>
          <a:xfrm>
            <a:off x="10601325" y="5929630"/>
            <a:ext cx="1355090" cy="730885"/>
          </a:xfrm>
          <a:prstGeom prst="rect">
            <a:avLst/>
          </a:prstGeom>
        </p:spPr>
      </p:pic>
    </p:spTree>
    <p:extLst>
      <p:ext uri="{BB962C8B-B14F-4D97-AF65-F5344CB8AC3E}">
        <p14:creationId xmlns:p14="http://schemas.microsoft.com/office/powerpoint/2010/main" val="194675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brödtext och bild till höger">
    <p:bg>
      <p:bgPr>
        <a:solidFill>
          <a:srgbClr val="000000"/>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F661D7AE-05EB-BC4E-B3DC-7F4CBAE2EF24}"/>
              </a:ext>
            </a:extLst>
          </p:cNvPr>
          <p:cNvSpPr>
            <a:spLocks noGrp="1"/>
          </p:cNvSpPr>
          <p:nvPr>
            <p:ph type="ctrTitle" hasCustomPrompt="1"/>
          </p:nvPr>
        </p:nvSpPr>
        <p:spPr>
          <a:xfrm>
            <a:off x="4852087" y="739832"/>
            <a:ext cx="6840000" cy="1440000"/>
          </a:xfrm>
        </p:spPr>
        <p:txBody>
          <a:bodyPr anchor="ctr" anchorCtr="0">
            <a:normAutofit/>
          </a:bodyPr>
          <a:lstStyle>
            <a:lvl1pPr algn="l">
              <a:defRPr sz="4400" i="0">
                <a:solidFill>
                  <a:schemeClr val="bg1"/>
                </a:solidFill>
              </a:defRPr>
            </a:lvl1pPr>
          </a:lstStyle>
          <a:p>
            <a:r>
              <a:rPr lang="sv-SE" dirty="0"/>
              <a:t>Rubrik</a:t>
            </a:r>
          </a:p>
        </p:txBody>
      </p:sp>
      <p:sp>
        <p:nvSpPr>
          <p:cNvPr id="8" name="Platshållare för bild 9">
            <a:extLst>
              <a:ext uri="{FF2B5EF4-FFF2-40B4-BE49-F238E27FC236}">
                <a16:creationId xmlns:a16="http://schemas.microsoft.com/office/drawing/2014/main" id="{A92F1925-D103-3276-D23F-1641A69C4379}"/>
              </a:ext>
            </a:extLst>
          </p:cNvPr>
          <p:cNvSpPr>
            <a:spLocks noGrp="1"/>
          </p:cNvSpPr>
          <p:nvPr>
            <p:ph type="pic" sz="quarter" idx="11"/>
          </p:nvPr>
        </p:nvSpPr>
        <p:spPr>
          <a:xfrm>
            <a:off x="-65902" y="0"/>
            <a:ext cx="4437888" cy="6858000"/>
          </a:xfrm>
        </p:spPr>
        <p:txBody>
          <a:bodyPr>
            <a:normAutofit/>
          </a:bodyPr>
          <a:lstStyle>
            <a:lvl1pPr>
              <a:lnSpc>
                <a:spcPct val="100000"/>
              </a:lnSpc>
              <a:buFontTx/>
              <a:buNone/>
              <a:defRPr sz="1600">
                <a:solidFill>
                  <a:schemeClr val="bg1"/>
                </a:solidFill>
              </a:defRPr>
            </a:lvl1pPr>
          </a:lstStyle>
          <a:p>
            <a:r>
              <a:rPr lang="en-US"/>
              <a:t>Click icon to add picture</a:t>
            </a:r>
            <a:endParaRPr lang="sv-SE" dirty="0"/>
          </a:p>
        </p:txBody>
      </p:sp>
      <p:sp>
        <p:nvSpPr>
          <p:cNvPr id="2" name="Rubrik 1">
            <a:extLst>
              <a:ext uri="{FF2B5EF4-FFF2-40B4-BE49-F238E27FC236}">
                <a16:creationId xmlns:a16="http://schemas.microsoft.com/office/drawing/2014/main" id="{D4F8ADF8-94C2-ACF8-6BCB-67BD2EBB5FC5}"/>
              </a:ext>
            </a:extLst>
          </p:cNvPr>
          <p:cNvSpPr txBox="1">
            <a:spLocks/>
          </p:cNvSpPr>
          <p:nvPr userDrawn="1"/>
        </p:nvSpPr>
        <p:spPr>
          <a:xfrm>
            <a:off x="239268" y="2919663"/>
            <a:ext cx="731367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sp>
        <p:nvSpPr>
          <p:cNvPr id="9" name="Platshållare för innehåll 8">
            <a:extLst>
              <a:ext uri="{FF2B5EF4-FFF2-40B4-BE49-F238E27FC236}">
                <a16:creationId xmlns:a16="http://schemas.microsoft.com/office/drawing/2014/main" id="{663F12E0-7BD9-2001-5095-51FDAD2D4D22}"/>
              </a:ext>
            </a:extLst>
          </p:cNvPr>
          <p:cNvSpPr>
            <a:spLocks noGrp="1"/>
          </p:cNvSpPr>
          <p:nvPr>
            <p:ph sz="quarter" idx="12" hasCustomPrompt="1"/>
          </p:nvPr>
        </p:nvSpPr>
        <p:spPr>
          <a:xfrm>
            <a:off x="4854682" y="2579482"/>
            <a:ext cx="6840000" cy="3240000"/>
          </a:xfrm>
        </p:spPr>
        <p:txBody>
          <a:bodyPr/>
          <a:lstStyle>
            <a:lvl1pPr marL="0" indent="0">
              <a:buNone/>
              <a:defRPr>
                <a:solidFill>
                  <a:schemeClr val="bg1"/>
                </a:solidFill>
              </a:defRPr>
            </a:lvl1pPr>
            <a:lvl2pPr>
              <a:defRPr>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sv-SE" dirty="0"/>
              <a:t>Brödtext </a:t>
            </a:r>
          </a:p>
        </p:txBody>
      </p:sp>
      <p:pic>
        <p:nvPicPr>
          <p:cNvPr id="3" name="Bildobjekt 2">
            <a:extLst>
              <a:ext uri="{FF2B5EF4-FFF2-40B4-BE49-F238E27FC236}">
                <a16:creationId xmlns:a16="http://schemas.microsoft.com/office/drawing/2014/main" id="{091B698D-6DC6-7940-7610-79A855024397}"/>
              </a:ext>
            </a:extLst>
          </p:cNvPr>
          <p:cNvPicPr>
            <a:picLocks noChangeAspect="1"/>
          </p:cNvPicPr>
          <p:nvPr userDrawn="1"/>
        </p:nvPicPr>
        <p:blipFill>
          <a:blip r:embed="rId2"/>
          <a:stretch>
            <a:fillRect/>
          </a:stretch>
        </p:blipFill>
        <p:spPr>
          <a:xfrm>
            <a:off x="10601325" y="5929630"/>
            <a:ext cx="1355090" cy="730885"/>
          </a:xfrm>
          <a:prstGeom prst="rect">
            <a:avLst/>
          </a:prstGeom>
        </p:spPr>
      </p:pic>
    </p:spTree>
    <p:extLst>
      <p:ext uri="{BB962C8B-B14F-4D97-AF65-F5344CB8AC3E}">
        <p14:creationId xmlns:p14="http://schemas.microsoft.com/office/powerpoint/2010/main" val="339303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bild med logga i höger hörn">
    <p:bg>
      <p:bgPr>
        <a:solidFill>
          <a:srgbClr val="000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F8ADF8-94C2-ACF8-6BCB-67BD2EBB5FC5}"/>
              </a:ext>
            </a:extLst>
          </p:cNvPr>
          <p:cNvSpPr txBox="1">
            <a:spLocks/>
          </p:cNvSpPr>
          <p:nvPr userDrawn="1"/>
        </p:nvSpPr>
        <p:spPr>
          <a:xfrm>
            <a:off x="239268" y="2919663"/>
            <a:ext cx="7313676" cy="3288631"/>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400" b="0" i="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Georgia" panose="02040502050405020303"/>
              <a:ea typeface="+mj-ea"/>
              <a:cs typeface="+mj-cs"/>
            </a:endParaRPr>
          </a:p>
        </p:txBody>
      </p:sp>
      <p:pic>
        <p:nvPicPr>
          <p:cNvPr id="3" name="Bildobjekt 2">
            <a:extLst>
              <a:ext uri="{FF2B5EF4-FFF2-40B4-BE49-F238E27FC236}">
                <a16:creationId xmlns:a16="http://schemas.microsoft.com/office/drawing/2014/main" id="{93E933BA-DB78-2EE9-B630-115210F304EA}"/>
              </a:ext>
            </a:extLst>
          </p:cNvPr>
          <p:cNvPicPr>
            <a:picLocks noChangeAspect="1"/>
          </p:cNvPicPr>
          <p:nvPr userDrawn="1"/>
        </p:nvPicPr>
        <p:blipFill>
          <a:blip r:embed="rId2"/>
          <a:stretch>
            <a:fillRect/>
          </a:stretch>
        </p:blipFill>
        <p:spPr>
          <a:xfrm>
            <a:off x="10601325" y="5929630"/>
            <a:ext cx="1355090" cy="730885"/>
          </a:xfrm>
          <a:prstGeom prst="rect">
            <a:avLst/>
          </a:prstGeom>
        </p:spPr>
      </p:pic>
    </p:spTree>
    <p:extLst>
      <p:ext uri="{BB962C8B-B14F-4D97-AF65-F5344CB8AC3E}">
        <p14:creationId xmlns:p14="http://schemas.microsoft.com/office/powerpoint/2010/main" val="2796857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BCEBADE-42B5-EA4C-9B84-7534FEA0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ED7E2DB-5FCC-294F-B750-C825C0CA6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2605452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6" r:id="rId3"/>
    <p:sldLayoutId id="2147483737" r:id="rId4"/>
    <p:sldLayoutId id="2147483738" r:id="rId5"/>
    <p:sldLayoutId id="2147483732" r:id="rId6"/>
    <p:sldLayoutId id="2147483733" r:id="rId7"/>
    <p:sldLayoutId id="2147483734" r:id="rId8"/>
    <p:sldLayoutId id="2147483735" r:id="rId9"/>
  </p:sldLayoutIdLst>
  <p:txStyles>
    <p:titleStyle>
      <a:lvl1pPr algn="l" defTabSz="914400" rtl="0" eaLnBrk="1" latinLnBrk="0" hangingPunct="1">
        <a:lnSpc>
          <a:spcPct val="10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BCEBADE-42B5-EA4C-9B84-7534FEA0B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ED7E2DB-5FCC-294F-B750-C825C0CA6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01390713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2" r:id="rId3"/>
    <p:sldLayoutId id="2147483743" r:id="rId4"/>
    <p:sldLayoutId id="2147483744" r:id="rId5"/>
    <p:sldLayoutId id="2147483684" r:id="rId6"/>
    <p:sldLayoutId id="2147483685" r:id="rId7"/>
    <p:sldLayoutId id="2147483745" r:id="rId8"/>
    <p:sldLayoutId id="2147483687" r:id="rId9"/>
  </p:sldLayoutIdLst>
  <p:txStyles>
    <p:titleStyle>
      <a:lvl1pPr algn="l" defTabSz="914400" rtl="0" eaLnBrk="1" latinLnBrk="0" hangingPunct="1">
        <a:lnSpc>
          <a:spcPct val="10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5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C41D1D-9C8F-521F-6EA7-E3180A1B8EE7}"/>
              </a:ext>
            </a:extLst>
          </p:cNvPr>
          <p:cNvSpPr>
            <a:spLocks noGrp="1"/>
          </p:cNvSpPr>
          <p:nvPr>
            <p:ph type="ctrTitle"/>
          </p:nvPr>
        </p:nvSpPr>
        <p:spPr>
          <a:xfrm>
            <a:off x="2588815" y="2792535"/>
            <a:ext cx="7014358" cy="1312538"/>
          </a:xfrm>
        </p:spPr>
        <p:txBody>
          <a:bodyPr>
            <a:noAutofit/>
          </a:bodyPr>
          <a:lstStyle/>
          <a:p>
            <a:r>
              <a:rPr lang="sv-SE" sz="4800" dirty="0"/>
              <a:t>Textilhögskolan</a:t>
            </a:r>
          </a:p>
        </p:txBody>
      </p:sp>
      <p:sp>
        <p:nvSpPr>
          <p:cNvPr id="3" name="Underrubrik 2">
            <a:extLst>
              <a:ext uri="{FF2B5EF4-FFF2-40B4-BE49-F238E27FC236}">
                <a16:creationId xmlns:a16="http://schemas.microsoft.com/office/drawing/2014/main" id="{A878A6C5-AEC5-359C-D724-850A1B593F44}"/>
              </a:ext>
            </a:extLst>
          </p:cNvPr>
          <p:cNvSpPr>
            <a:spLocks noGrp="1"/>
          </p:cNvSpPr>
          <p:nvPr>
            <p:ph type="subTitle" idx="1"/>
          </p:nvPr>
        </p:nvSpPr>
        <p:spPr>
          <a:xfrm>
            <a:off x="3512786" y="2548647"/>
            <a:ext cx="5166417" cy="541840"/>
          </a:xfrm>
        </p:spPr>
        <p:txBody>
          <a:bodyPr/>
          <a:lstStyle/>
          <a:p>
            <a:r>
              <a:rPr lang="sv-SE" dirty="0"/>
              <a:t>Det här är</a:t>
            </a:r>
          </a:p>
        </p:txBody>
      </p:sp>
    </p:spTree>
    <p:extLst>
      <p:ext uri="{BB962C8B-B14F-4D97-AF65-F5344CB8AC3E}">
        <p14:creationId xmlns:p14="http://schemas.microsoft.com/office/powerpoint/2010/main" val="236997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4B2F4-9803-AD13-473E-4DAD22AB982C}"/>
              </a:ext>
            </a:extLst>
          </p:cNvPr>
          <p:cNvSpPr>
            <a:spLocks noGrp="1"/>
          </p:cNvSpPr>
          <p:nvPr>
            <p:ph type="ctrTitle"/>
          </p:nvPr>
        </p:nvSpPr>
        <p:spPr/>
        <p:txBody>
          <a:bodyPr/>
          <a:lstStyle/>
          <a:p>
            <a:r>
              <a:rPr lang="sv-SE" dirty="0"/>
              <a:t>Forskning</a:t>
            </a:r>
          </a:p>
        </p:txBody>
      </p:sp>
      <p:sp>
        <p:nvSpPr>
          <p:cNvPr id="4" name="Content Placeholder 3">
            <a:extLst>
              <a:ext uri="{FF2B5EF4-FFF2-40B4-BE49-F238E27FC236}">
                <a16:creationId xmlns:a16="http://schemas.microsoft.com/office/drawing/2014/main" id="{3A071754-C70D-6280-65F2-AEBBF97B7527}"/>
              </a:ext>
            </a:extLst>
          </p:cNvPr>
          <p:cNvSpPr>
            <a:spLocks noGrp="1"/>
          </p:cNvSpPr>
          <p:nvPr>
            <p:ph sz="quarter" idx="12"/>
          </p:nvPr>
        </p:nvSpPr>
        <p:spPr/>
        <p:txBody>
          <a:bodyPr>
            <a:normAutofit/>
          </a:bodyPr>
          <a:lstStyle/>
          <a:p>
            <a:r>
              <a:rPr lang="sv-SE" dirty="0"/>
              <a:t>Forskarna på Textilhögskolan tar sig an flera spännande samhällsutmaningar! Till exempel bedrivs forskning på kundanpassad klädproduktion, cirkulärt mode, relationen mellan kropp, material och rörelse, och att färga textilier utan vatten. </a:t>
            </a:r>
          </a:p>
        </p:txBody>
      </p:sp>
      <p:pic>
        <p:nvPicPr>
          <p:cNvPr id="10" name="Picture Placeholder 9" descr="Green lights on fabric with black background&#10;&#10;Description automatically generated with medium confidence">
            <a:extLst>
              <a:ext uri="{FF2B5EF4-FFF2-40B4-BE49-F238E27FC236}">
                <a16:creationId xmlns:a16="http://schemas.microsoft.com/office/drawing/2014/main" id="{F32EFE4A-6F03-584B-7B40-FB5DE8F0FF2C}"/>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rcRect/>
          <a:stretch>
            <a:fillRect/>
          </a:stretch>
        </p:blipFill>
        <p:spPr>
          <a:xfrm flipH="1">
            <a:off x="-65902" y="0"/>
            <a:ext cx="4437888" cy="6858000"/>
          </a:xfrm>
        </p:spPr>
      </p:pic>
    </p:spTree>
    <p:extLst>
      <p:ext uri="{BB962C8B-B14F-4D97-AF65-F5344CB8AC3E}">
        <p14:creationId xmlns:p14="http://schemas.microsoft.com/office/powerpoint/2010/main" val="361187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4B2F4-9803-AD13-473E-4DAD22AB982C}"/>
              </a:ext>
            </a:extLst>
          </p:cNvPr>
          <p:cNvSpPr>
            <a:spLocks noGrp="1"/>
          </p:cNvSpPr>
          <p:nvPr>
            <p:ph type="ctrTitle"/>
          </p:nvPr>
        </p:nvSpPr>
        <p:spPr/>
        <p:txBody>
          <a:bodyPr/>
          <a:lstStyle/>
          <a:p>
            <a:r>
              <a:rPr lang="sv-SE" dirty="0"/>
              <a:t>Forskning</a:t>
            </a:r>
          </a:p>
        </p:txBody>
      </p:sp>
      <p:sp>
        <p:nvSpPr>
          <p:cNvPr id="4" name="Content Placeholder 3">
            <a:extLst>
              <a:ext uri="{FF2B5EF4-FFF2-40B4-BE49-F238E27FC236}">
                <a16:creationId xmlns:a16="http://schemas.microsoft.com/office/drawing/2014/main" id="{3A071754-C70D-6280-65F2-AEBBF97B7527}"/>
              </a:ext>
            </a:extLst>
          </p:cNvPr>
          <p:cNvSpPr>
            <a:spLocks noGrp="1"/>
          </p:cNvSpPr>
          <p:nvPr>
            <p:ph sz="quarter" idx="12"/>
          </p:nvPr>
        </p:nvSpPr>
        <p:spPr/>
        <p:txBody>
          <a:bodyPr>
            <a:normAutofit/>
          </a:bodyPr>
          <a:lstStyle/>
          <a:p>
            <a:r>
              <a:rPr lang="sv-SE" dirty="0"/>
              <a:t>Vi är ett av tre lärosäten i Sverige som har tillstånd att bedriva både vetenskaplig och konstnärlig forskarutbildning, och vi är det enda som gör det inom textil och mode.</a:t>
            </a:r>
          </a:p>
        </p:txBody>
      </p:sp>
      <p:pic>
        <p:nvPicPr>
          <p:cNvPr id="10" name="Picture Placeholder 9" descr="Green lights on fabric with black background&#10;&#10;Description automatically generated with medium confidence">
            <a:extLst>
              <a:ext uri="{FF2B5EF4-FFF2-40B4-BE49-F238E27FC236}">
                <a16:creationId xmlns:a16="http://schemas.microsoft.com/office/drawing/2014/main" id="{F32EFE4A-6F03-584B-7B40-FB5DE8F0FF2C}"/>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rcRect/>
          <a:stretch>
            <a:fillRect/>
          </a:stretch>
        </p:blipFill>
        <p:spPr>
          <a:xfrm flipH="1">
            <a:off x="-65902" y="0"/>
            <a:ext cx="4437888" cy="6858000"/>
          </a:xfrm>
        </p:spPr>
      </p:pic>
    </p:spTree>
    <p:extLst>
      <p:ext uri="{BB962C8B-B14F-4D97-AF65-F5344CB8AC3E}">
        <p14:creationId xmlns:p14="http://schemas.microsoft.com/office/powerpoint/2010/main" val="536182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F223-ED9A-F548-899C-10F238A1398D}"/>
              </a:ext>
            </a:extLst>
          </p:cNvPr>
          <p:cNvSpPr>
            <a:spLocks noGrp="1"/>
          </p:cNvSpPr>
          <p:nvPr>
            <p:ph type="ctrTitle"/>
          </p:nvPr>
        </p:nvSpPr>
        <p:spPr/>
        <p:txBody>
          <a:bodyPr/>
          <a:lstStyle/>
          <a:p>
            <a:r>
              <a:rPr lang="sv-SE" dirty="0" err="1"/>
              <a:t>Textilhögskolans</a:t>
            </a:r>
            <a:r>
              <a:rPr lang="sv-SE" dirty="0"/>
              <a:t> historia</a:t>
            </a:r>
          </a:p>
        </p:txBody>
      </p:sp>
      <p:pic>
        <p:nvPicPr>
          <p:cNvPr id="6" name="Picture Placeholder 5" descr="A group of people posing for a photo&#10;&#10;Description automatically generated">
            <a:extLst>
              <a:ext uri="{FF2B5EF4-FFF2-40B4-BE49-F238E27FC236}">
                <a16:creationId xmlns:a16="http://schemas.microsoft.com/office/drawing/2014/main" id="{1E365685-7130-A6A7-D971-000361D093BB}"/>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xfrm>
            <a:off x="-65902" y="0"/>
            <a:ext cx="4437888" cy="6858000"/>
          </a:xfrm>
        </p:spPr>
      </p:pic>
      <p:sp>
        <p:nvSpPr>
          <p:cNvPr id="4" name="Content Placeholder 3">
            <a:extLst>
              <a:ext uri="{FF2B5EF4-FFF2-40B4-BE49-F238E27FC236}">
                <a16:creationId xmlns:a16="http://schemas.microsoft.com/office/drawing/2014/main" id="{8A111DB4-DEC8-2222-7586-613F362DF297}"/>
              </a:ext>
            </a:extLst>
          </p:cNvPr>
          <p:cNvSpPr>
            <a:spLocks noGrp="1"/>
          </p:cNvSpPr>
          <p:nvPr>
            <p:ph sz="quarter" idx="12"/>
          </p:nvPr>
        </p:nvSpPr>
        <p:spPr/>
        <p:txBody>
          <a:bodyPr/>
          <a:lstStyle/>
          <a:p>
            <a:r>
              <a:rPr lang="sv-SE" dirty="0"/>
              <a:t>Borås har en lång textil historia där vi förvaltat kunnande och kunskap ända sedan Borås Tekniska </a:t>
            </a:r>
            <a:r>
              <a:rPr lang="sv-SE" dirty="0" err="1"/>
              <a:t>Väfskola</a:t>
            </a:r>
            <a:r>
              <a:rPr lang="sv-SE" dirty="0"/>
              <a:t> startade 1866 – det som blev grunden till Textilhögskolan. </a:t>
            </a:r>
          </a:p>
        </p:txBody>
      </p:sp>
    </p:spTree>
    <p:extLst>
      <p:ext uri="{BB962C8B-B14F-4D97-AF65-F5344CB8AC3E}">
        <p14:creationId xmlns:p14="http://schemas.microsoft.com/office/powerpoint/2010/main" val="3578184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D1ED-2FD8-339C-8E0E-0399E4B16B0C}"/>
              </a:ext>
            </a:extLst>
          </p:cNvPr>
          <p:cNvSpPr>
            <a:spLocks noGrp="1"/>
          </p:cNvSpPr>
          <p:nvPr>
            <p:ph type="ctrTitle"/>
          </p:nvPr>
        </p:nvSpPr>
        <p:spPr/>
        <p:txBody>
          <a:bodyPr/>
          <a:lstStyle/>
          <a:p>
            <a:r>
              <a:rPr lang="sv-SE" dirty="0"/>
              <a:t>Smarta textilier</a:t>
            </a:r>
          </a:p>
        </p:txBody>
      </p:sp>
      <p:pic>
        <p:nvPicPr>
          <p:cNvPr id="6" name="Picture Placeholder 5" descr="A close-up of a roll of medical material&#10;&#10;Description automatically generated">
            <a:extLst>
              <a:ext uri="{FF2B5EF4-FFF2-40B4-BE49-F238E27FC236}">
                <a16:creationId xmlns:a16="http://schemas.microsoft.com/office/drawing/2014/main" id="{9695012E-EB36-0D3A-3D79-D94DA42E7F2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4" name="Content Placeholder 3">
            <a:extLst>
              <a:ext uri="{FF2B5EF4-FFF2-40B4-BE49-F238E27FC236}">
                <a16:creationId xmlns:a16="http://schemas.microsoft.com/office/drawing/2014/main" id="{030D641E-D494-207C-60C1-25734F2926C6}"/>
              </a:ext>
            </a:extLst>
          </p:cNvPr>
          <p:cNvSpPr>
            <a:spLocks noGrp="1"/>
          </p:cNvSpPr>
          <p:nvPr>
            <p:ph sz="quarter" idx="12"/>
          </p:nvPr>
        </p:nvSpPr>
        <p:spPr/>
        <p:txBody>
          <a:bodyPr>
            <a:normAutofit/>
          </a:bodyPr>
          <a:lstStyle/>
          <a:p>
            <a:r>
              <a:rPr lang="sv-SE" dirty="0"/>
              <a:t>Här utvecklas textila innovationer så som artificiella muskler, kläder som mäter puls, lakan som märker om patienten har feber och stickade blodkärl att användas vid bypassoperationer.</a:t>
            </a:r>
          </a:p>
        </p:txBody>
      </p:sp>
    </p:spTree>
    <p:extLst>
      <p:ext uri="{BB962C8B-B14F-4D97-AF65-F5344CB8AC3E}">
        <p14:creationId xmlns:p14="http://schemas.microsoft.com/office/powerpoint/2010/main" val="49323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D1ED-2FD8-339C-8E0E-0399E4B16B0C}"/>
              </a:ext>
            </a:extLst>
          </p:cNvPr>
          <p:cNvSpPr>
            <a:spLocks noGrp="1"/>
          </p:cNvSpPr>
          <p:nvPr>
            <p:ph type="ctrTitle"/>
          </p:nvPr>
        </p:nvSpPr>
        <p:spPr/>
        <p:txBody>
          <a:bodyPr/>
          <a:lstStyle/>
          <a:p>
            <a:r>
              <a:rPr lang="sv-SE" dirty="0"/>
              <a:t>Smarta textilier</a:t>
            </a:r>
          </a:p>
        </p:txBody>
      </p:sp>
      <p:pic>
        <p:nvPicPr>
          <p:cNvPr id="6" name="Picture Placeholder 5" descr="A close-up of a roll of medical material&#10;&#10;Description automatically generated">
            <a:extLst>
              <a:ext uri="{FF2B5EF4-FFF2-40B4-BE49-F238E27FC236}">
                <a16:creationId xmlns:a16="http://schemas.microsoft.com/office/drawing/2014/main" id="{390B8B8C-667B-FE4D-8584-27844335CE2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4" name="Content Placeholder 3">
            <a:extLst>
              <a:ext uri="{FF2B5EF4-FFF2-40B4-BE49-F238E27FC236}">
                <a16:creationId xmlns:a16="http://schemas.microsoft.com/office/drawing/2014/main" id="{030D641E-D494-207C-60C1-25734F2926C6}"/>
              </a:ext>
            </a:extLst>
          </p:cNvPr>
          <p:cNvSpPr>
            <a:spLocks noGrp="1"/>
          </p:cNvSpPr>
          <p:nvPr>
            <p:ph sz="quarter" idx="12"/>
          </p:nvPr>
        </p:nvSpPr>
        <p:spPr/>
        <p:txBody>
          <a:bodyPr>
            <a:normAutofit/>
          </a:bodyPr>
          <a:lstStyle/>
          <a:p>
            <a:r>
              <a:rPr lang="sv-SE" dirty="0"/>
              <a:t>Med över 500 forsknings- och företagsdrivna projekt sedan initiativet grundandes 2006 har Smart </a:t>
            </a:r>
            <a:r>
              <a:rPr lang="sv-SE" dirty="0" err="1"/>
              <a:t>Textiles</a:t>
            </a:r>
            <a:r>
              <a:rPr lang="sv-SE" dirty="0"/>
              <a:t> inte bara blivit en motor för textilindustrin i Sverige utan en viktig aktör på den internationella arenan.</a:t>
            </a:r>
          </a:p>
          <a:p>
            <a:endParaRPr lang="sv-SE" dirty="0"/>
          </a:p>
        </p:txBody>
      </p:sp>
    </p:spTree>
    <p:extLst>
      <p:ext uri="{BB962C8B-B14F-4D97-AF65-F5344CB8AC3E}">
        <p14:creationId xmlns:p14="http://schemas.microsoft.com/office/powerpoint/2010/main" val="212825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7BC7-0BCB-293F-E02C-5E70946247F1}"/>
              </a:ext>
            </a:extLst>
          </p:cNvPr>
          <p:cNvSpPr>
            <a:spLocks noGrp="1"/>
          </p:cNvSpPr>
          <p:nvPr>
            <p:ph type="ctrTitle"/>
          </p:nvPr>
        </p:nvSpPr>
        <p:spPr/>
        <p:txBody>
          <a:bodyPr/>
          <a:lstStyle/>
          <a:p>
            <a:r>
              <a:rPr lang="sv-SE" dirty="0"/>
              <a:t>Science Park Borås</a:t>
            </a:r>
          </a:p>
        </p:txBody>
      </p:sp>
      <p:pic>
        <p:nvPicPr>
          <p:cNvPr id="6" name="Picture Placeholder 5" descr="A person in a black dress in a forest&#10;&#10;Description automatically generated">
            <a:extLst>
              <a:ext uri="{FF2B5EF4-FFF2-40B4-BE49-F238E27FC236}">
                <a16:creationId xmlns:a16="http://schemas.microsoft.com/office/drawing/2014/main" id="{1155AC85-2463-EA04-5F24-1C966198D437}"/>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65902" y="0"/>
            <a:ext cx="4437888" cy="6858000"/>
          </a:xfrm>
        </p:spPr>
      </p:pic>
      <p:sp>
        <p:nvSpPr>
          <p:cNvPr id="4" name="Content Placeholder 3">
            <a:extLst>
              <a:ext uri="{FF2B5EF4-FFF2-40B4-BE49-F238E27FC236}">
                <a16:creationId xmlns:a16="http://schemas.microsoft.com/office/drawing/2014/main" id="{6183FAEC-ECF9-B80B-236E-7A6AEACE82C7}"/>
              </a:ext>
            </a:extLst>
          </p:cNvPr>
          <p:cNvSpPr>
            <a:spLocks noGrp="1"/>
          </p:cNvSpPr>
          <p:nvPr>
            <p:ph sz="quarter" idx="12"/>
          </p:nvPr>
        </p:nvSpPr>
        <p:spPr/>
        <p:txBody>
          <a:bodyPr>
            <a:normAutofit lnSpcReduction="10000"/>
          </a:bodyPr>
          <a:lstStyle/>
          <a:p>
            <a:r>
              <a:rPr lang="sv-SE" dirty="0"/>
              <a:t>I Textile Fashion Center finner du Science Park Borås - en öppen samverkansarena med flera aktörer. Här möts akademi, näringsliv och andra delar av samhället för att realisera idéer, utveckla och generera nya innovationer, produkter och tjänster på marknaden. </a:t>
            </a:r>
          </a:p>
          <a:p>
            <a:r>
              <a:rPr lang="sv-SE" dirty="0"/>
              <a:t>Science Park Borås är en del av Högskolan i Borås och Textilhögskolan.</a:t>
            </a:r>
          </a:p>
        </p:txBody>
      </p:sp>
    </p:spTree>
    <p:extLst>
      <p:ext uri="{BB962C8B-B14F-4D97-AF65-F5344CB8AC3E}">
        <p14:creationId xmlns:p14="http://schemas.microsoft.com/office/powerpoint/2010/main" val="916731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7BC7-0BCB-293F-E02C-5E70946247F1}"/>
              </a:ext>
            </a:extLst>
          </p:cNvPr>
          <p:cNvSpPr>
            <a:spLocks noGrp="1"/>
          </p:cNvSpPr>
          <p:nvPr>
            <p:ph type="ctrTitle"/>
          </p:nvPr>
        </p:nvSpPr>
        <p:spPr/>
        <p:txBody>
          <a:bodyPr/>
          <a:lstStyle/>
          <a:p>
            <a:r>
              <a:rPr lang="sv-SE" dirty="0"/>
              <a:t>Science Park Borås</a:t>
            </a:r>
          </a:p>
        </p:txBody>
      </p:sp>
      <p:pic>
        <p:nvPicPr>
          <p:cNvPr id="6" name="Picture Placeholder 5" descr="A person in a black dress in a forest&#10;&#10;Description automatically generated">
            <a:extLst>
              <a:ext uri="{FF2B5EF4-FFF2-40B4-BE49-F238E27FC236}">
                <a16:creationId xmlns:a16="http://schemas.microsoft.com/office/drawing/2014/main" id="{1155AC85-2463-EA04-5F24-1C966198D437}"/>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65902" y="0"/>
            <a:ext cx="4437888" cy="6858000"/>
          </a:xfrm>
        </p:spPr>
      </p:pic>
      <p:sp>
        <p:nvSpPr>
          <p:cNvPr id="4" name="Content Placeholder 3">
            <a:extLst>
              <a:ext uri="{FF2B5EF4-FFF2-40B4-BE49-F238E27FC236}">
                <a16:creationId xmlns:a16="http://schemas.microsoft.com/office/drawing/2014/main" id="{6183FAEC-ECF9-B80B-236E-7A6AEACE82C7}"/>
              </a:ext>
            </a:extLst>
          </p:cNvPr>
          <p:cNvSpPr>
            <a:spLocks noGrp="1"/>
          </p:cNvSpPr>
          <p:nvPr>
            <p:ph sz="quarter" idx="12"/>
          </p:nvPr>
        </p:nvSpPr>
        <p:spPr/>
        <p:txBody>
          <a:bodyPr/>
          <a:lstStyle/>
          <a:p>
            <a:r>
              <a:rPr lang="sv-SE" dirty="0"/>
              <a:t>Science Park Borås har en tydlig hållbarhetsprofil inom sina tre verksamhetsområden; textil, konsumtion och samhällsutveckling. Den är i dag involverad i flera </a:t>
            </a:r>
            <a:br>
              <a:rPr lang="sv-SE" dirty="0"/>
            </a:br>
            <a:r>
              <a:rPr lang="sv-SE" dirty="0"/>
              <a:t>EU-projekt och en aktiv part i arbetet med ansökningar kopplat till EU:s Green Deal. </a:t>
            </a:r>
          </a:p>
        </p:txBody>
      </p:sp>
    </p:spTree>
    <p:extLst>
      <p:ext uri="{BB962C8B-B14F-4D97-AF65-F5344CB8AC3E}">
        <p14:creationId xmlns:p14="http://schemas.microsoft.com/office/powerpoint/2010/main" val="393630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7BC7-0BCB-293F-E02C-5E70946247F1}"/>
              </a:ext>
            </a:extLst>
          </p:cNvPr>
          <p:cNvSpPr>
            <a:spLocks noGrp="1"/>
          </p:cNvSpPr>
          <p:nvPr>
            <p:ph type="ctrTitle"/>
          </p:nvPr>
        </p:nvSpPr>
        <p:spPr/>
        <p:txBody>
          <a:bodyPr/>
          <a:lstStyle/>
          <a:p>
            <a:r>
              <a:rPr lang="sv-SE" dirty="0"/>
              <a:t>Textile &amp; Fashion 2030</a:t>
            </a:r>
          </a:p>
        </p:txBody>
      </p:sp>
      <p:pic>
        <p:nvPicPr>
          <p:cNvPr id="6" name="Picture Placeholder 5" descr="A person in a black dress in a forest&#10;&#10;Description automatically generated">
            <a:extLst>
              <a:ext uri="{FF2B5EF4-FFF2-40B4-BE49-F238E27FC236}">
                <a16:creationId xmlns:a16="http://schemas.microsoft.com/office/drawing/2014/main" id="{1155AC85-2463-EA04-5F24-1C966198D437}"/>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65902" y="0"/>
            <a:ext cx="4437888" cy="6858000"/>
          </a:xfrm>
        </p:spPr>
      </p:pic>
      <p:sp>
        <p:nvSpPr>
          <p:cNvPr id="4" name="Content Placeholder 3">
            <a:extLst>
              <a:ext uri="{FF2B5EF4-FFF2-40B4-BE49-F238E27FC236}">
                <a16:creationId xmlns:a16="http://schemas.microsoft.com/office/drawing/2014/main" id="{6183FAEC-ECF9-B80B-236E-7A6AEACE82C7}"/>
              </a:ext>
            </a:extLst>
          </p:cNvPr>
          <p:cNvSpPr>
            <a:spLocks noGrp="1"/>
          </p:cNvSpPr>
          <p:nvPr>
            <p:ph sz="quarter" idx="12"/>
          </p:nvPr>
        </p:nvSpPr>
        <p:spPr/>
        <p:txBody>
          <a:bodyPr>
            <a:normAutofit/>
          </a:bodyPr>
          <a:lstStyle/>
          <a:p>
            <a:r>
              <a:rPr lang="sv-SE" dirty="0"/>
              <a:t>Textile &amp; Fashion 2030 är ett nationellt regeringsuppdrag som drivs från Högskolan i Borås genom Science Park Borås. Textil- och modeindustrin är en av världens mest resursintensiva och förorenande branscher och dess påverkan på Agenda 2030-målen är stor i alla delar av värdekedjan.</a:t>
            </a:r>
          </a:p>
        </p:txBody>
      </p:sp>
    </p:spTree>
    <p:extLst>
      <p:ext uri="{BB962C8B-B14F-4D97-AF65-F5344CB8AC3E}">
        <p14:creationId xmlns:p14="http://schemas.microsoft.com/office/powerpoint/2010/main" val="588812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7BC7-0BCB-293F-E02C-5E70946247F1}"/>
              </a:ext>
            </a:extLst>
          </p:cNvPr>
          <p:cNvSpPr>
            <a:spLocks noGrp="1"/>
          </p:cNvSpPr>
          <p:nvPr>
            <p:ph type="ctrTitle"/>
          </p:nvPr>
        </p:nvSpPr>
        <p:spPr/>
        <p:txBody>
          <a:bodyPr/>
          <a:lstStyle/>
          <a:p>
            <a:r>
              <a:rPr lang="sv-SE" dirty="0"/>
              <a:t>Textile &amp; Fashion 2030</a:t>
            </a:r>
          </a:p>
        </p:txBody>
      </p:sp>
      <p:pic>
        <p:nvPicPr>
          <p:cNvPr id="6" name="Picture Placeholder 5" descr="A person in a black dress in a forest&#10;&#10;Description automatically generated">
            <a:extLst>
              <a:ext uri="{FF2B5EF4-FFF2-40B4-BE49-F238E27FC236}">
                <a16:creationId xmlns:a16="http://schemas.microsoft.com/office/drawing/2014/main" id="{1155AC85-2463-EA04-5F24-1C966198D437}"/>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65902" y="0"/>
            <a:ext cx="4437888" cy="6858000"/>
          </a:xfrm>
        </p:spPr>
      </p:pic>
      <p:sp>
        <p:nvSpPr>
          <p:cNvPr id="4" name="Content Placeholder 3">
            <a:extLst>
              <a:ext uri="{FF2B5EF4-FFF2-40B4-BE49-F238E27FC236}">
                <a16:creationId xmlns:a16="http://schemas.microsoft.com/office/drawing/2014/main" id="{6183FAEC-ECF9-B80B-236E-7A6AEACE82C7}"/>
              </a:ext>
            </a:extLst>
          </p:cNvPr>
          <p:cNvSpPr>
            <a:spLocks noGrp="1"/>
          </p:cNvSpPr>
          <p:nvPr>
            <p:ph sz="quarter" idx="12"/>
          </p:nvPr>
        </p:nvSpPr>
        <p:spPr/>
        <p:txBody>
          <a:bodyPr>
            <a:normAutofit/>
          </a:bodyPr>
          <a:lstStyle/>
          <a:p>
            <a:r>
              <a:rPr lang="sv-SE" dirty="0"/>
              <a:t>För att bryta den negativa trenden krävs en systemförändring. Plattformen främjar samverkan mellan aktörer i den textila värdekedjan och förmedlar utbildning, forskning och innovation, samt stödjer nya, hållbara affärsmodeller.</a:t>
            </a:r>
          </a:p>
        </p:txBody>
      </p:sp>
    </p:spTree>
    <p:extLst>
      <p:ext uri="{BB962C8B-B14F-4D97-AF65-F5344CB8AC3E}">
        <p14:creationId xmlns:p14="http://schemas.microsoft.com/office/powerpoint/2010/main" val="46839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D1ED-2FD8-339C-8E0E-0399E4B16B0C}"/>
              </a:ext>
            </a:extLst>
          </p:cNvPr>
          <p:cNvSpPr>
            <a:spLocks noGrp="1"/>
          </p:cNvSpPr>
          <p:nvPr>
            <p:ph type="ctrTitle"/>
          </p:nvPr>
        </p:nvSpPr>
        <p:spPr/>
        <p:txBody>
          <a:bodyPr/>
          <a:lstStyle/>
          <a:p>
            <a:r>
              <a:rPr lang="sv-SE" dirty="0"/>
              <a:t>Textile Fashion Center</a:t>
            </a:r>
          </a:p>
        </p:txBody>
      </p:sp>
      <p:sp>
        <p:nvSpPr>
          <p:cNvPr id="4" name="Content Placeholder 3">
            <a:extLst>
              <a:ext uri="{FF2B5EF4-FFF2-40B4-BE49-F238E27FC236}">
                <a16:creationId xmlns:a16="http://schemas.microsoft.com/office/drawing/2014/main" id="{030D641E-D494-207C-60C1-25734F2926C6}"/>
              </a:ext>
            </a:extLst>
          </p:cNvPr>
          <p:cNvSpPr>
            <a:spLocks noGrp="1"/>
          </p:cNvSpPr>
          <p:nvPr>
            <p:ph sz="quarter" idx="12"/>
          </p:nvPr>
        </p:nvSpPr>
        <p:spPr/>
        <p:txBody>
          <a:bodyPr>
            <a:normAutofit/>
          </a:bodyPr>
          <a:lstStyle/>
          <a:p>
            <a:r>
              <a:rPr lang="sv-SE" dirty="0"/>
              <a:t>Vi ingår i ett textilt kluster och du hittar flera verksamheter under samma tak. I Textile Fashion Center samlas studenter, företag och besökare i en och samma miljö. En miljö där drömmar, behov och idéer är det som inspirerar, utmanar och driver hela centret. </a:t>
            </a:r>
          </a:p>
        </p:txBody>
      </p:sp>
      <p:pic>
        <p:nvPicPr>
          <p:cNvPr id="18" name="Picture Placeholder 17" descr="A group of people sitting on a bench outside&#10;&#10;Description automatically generated">
            <a:extLst>
              <a:ext uri="{FF2B5EF4-FFF2-40B4-BE49-F238E27FC236}">
                <a16:creationId xmlns:a16="http://schemas.microsoft.com/office/drawing/2014/main" id="{AB0D701C-B8A1-866A-92C9-C110D7FF1FE4}"/>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65902" y="0"/>
            <a:ext cx="4437888" cy="6858000"/>
          </a:xfrm>
        </p:spPr>
      </p:pic>
    </p:spTree>
    <p:extLst>
      <p:ext uri="{BB962C8B-B14F-4D97-AF65-F5344CB8AC3E}">
        <p14:creationId xmlns:p14="http://schemas.microsoft.com/office/powerpoint/2010/main" val="259634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87A1F1-5379-186E-51B2-0C6D0E1E5ED0}"/>
              </a:ext>
            </a:extLst>
          </p:cNvPr>
          <p:cNvSpPr>
            <a:spLocks noGrp="1"/>
          </p:cNvSpPr>
          <p:nvPr>
            <p:ph type="ctrTitle"/>
          </p:nvPr>
        </p:nvSpPr>
        <p:spPr/>
        <p:txBody>
          <a:bodyPr/>
          <a:lstStyle/>
          <a:p>
            <a:r>
              <a:rPr lang="sv-SE" dirty="0"/>
              <a:t>Textilhögskolan</a:t>
            </a:r>
          </a:p>
        </p:txBody>
      </p:sp>
      <p:pic>
        <p:nvPicPr>
          <p:cNvPr id="8" name="Picture Placeholder 7" descr="A person wearing a dress with purple and white flowers&#10;&#10;Description automatically generated">
            <a:extLst>
              <a:ext uri="{FF2B5EF4-FFF2-40B4-BE49-F238E27FC236}">
                <a16:creationId xmlns:a16="http://schemas.microsoft.com/office/drawing/2014/main" id="{62F20573-F0D0-E6EF-3D24-21C5929D1A2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6" name="Content Placeholder 5">
            <a:extLst>
              <a:ext uri="{FF2B5EF4-FFF2-40B4-BE49-F238E27FC236}">
                <a16:creationId xmlns:a16="http://schemas.microsoft.com/office/drawing/2014/main" id="{4E912AC2-C483-D45D-4275-D74EB45E42C7}"/>
              </a:ext>
            </a:extLst>
          </p:cNvPr>
          <p:cNvSpPr>
            <a:spLocks noGrp="1"/>
          </p:cNvSpPr>
          <p:nvPr>
            <p:ph sz="quarter" idx="12"/>
          </p:nvPr>
        </p:nvSpPr>
        <p:spPr/>
        <p:txBody>
          <a:bodyPr>
            <a:normAutofit/>
          </a:bodyPr>
          <a:lstStyle/>
          <a:p>
            <a:pPr>
              <a:spcAft>
                <a:spcPts val="800"/>
              </a:spcAft>
            </a:pPr>
            <a:r>
              <a:rPr lang="sv-SE" kern="100" dirty="0">
                <a:effectLst/>
                <a:ea typeface="Calibri" panose="020F0502020204030204" pitchFamily="34" charset="0"/>
                <a:cs typeface="Times New Roman" panose="02020603050405020304" pitchFamily="18" charset="0"/>
              </a:rPr>
              <a:t>Med mod och kreativitet leder vi forskningen och utbildningen inom textil och mode framåt. Textilhögskolan är spindeln i ett nät vävt av studenter, lärare och forskare i en unik textil miljö.</a:t>
            </a:r>
          </a:p>
        </p:txBody>
      </p:sp>
    </p:spTree>
    <p:extLst>
      <p:ext uri="{BB962C8B-B14F-4D97-AF65-F5344CB8AC3E}">
        <p14:creationId xmlns:p14="http://schemas.microsoft.com/office/powerpoint/2010/main" val="3901135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D1ED-2FD8-339C-8E0E-0399E4B16B0C}"/>
              </a:ext>
            </a:extLst>
          </p:cNvPr>
          <p:cNvSpPr>
            <a:spLocks noGrp="1"/>
          </p:cNvSpPr>
          <p:nvPr>
            <p:ph type="ctrTitle"/>
          </p:nvPr>
        </p:nvSpPr>
        <p:spPr/>
        <p:txBody>
          <a:bodyPr/>
          <a:lstStyle/>
          <a:p>
            <a:r>
              <a:rPr lang="sv-SE" dirty="0"/>
              <a:t>Textile Fashion Center</a:t>
            </a:r>
          </a:p>
        </p:txBody>
      </p:sp>
      <p:sp>
        <p:nvSpPr>
          <p:cNvPr id="4" name="Content Placeholder 3">
            <a:extLst>
              <a:ext uri="{FF2B5EF4-FFF2-40B4-BE49-F238E27FC236}">
                <a16:creationId xmlns:a16="http://schemas.microsoft.com/office/drawing/2014/main" id="{030D641E-D494-207C-60C1-25734F2926C6}"/>
              </a:ext>
            </a:extLst>
          </p:cNvPr>
          <p:cNvSpPr>
            <a:spLocks noGrp="1"/>
          </p:cNvSpPr>
          <p:nvPr>
            <p:ph sz="quarter" idx="12"/>
          </p:nvPr>
        </p:nvSpPr>
        <p:spPr/>
        <p:txBody>
          <a:bodyPr>
            <a:normAutofit/>
          </a:bodyPr>
          <a:lstStyle/>
          <a:p>
            <a:r>
              <a:rPr lang="sv-SE" dirty="0"/>
              <a:t>I Textile Fashion Center är det alltid något på gång. Det är en plats för utställningar, evenemang och aktiviteter där du kan ta del av kunskap och inspiration, och möta andra människor med intresse för textil, mode och samhällsutveckling.</a:t>
            </a:r>
          </a:p>
        </p:txBody>
      </p:sp>
      <p:pic>
        <p:nvPicPr>
          <p:cNvPr id="18" name="Picture Placeholder 17" descr="A group of people sitting on a bench outside&#10;&#10;Description automatically generated">
            <a:extLst>
              <a:ext uri="{FF2B5EF4-FFF2-40B4-BE49-F238E27FC236}">
                <a16:creationId xmlns:a16="http://schemas.microsoft.com/office/drawing/2014/main" id="{AB0D701C-B8A1-866A-92C9-C110D7FF1FE4}"/>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65902" y="0"/>
            <a:ext cx="4437888" cy="6858000"/>
          </a:xfrm>
        </p:spPr>
      </p:pic>
    </p:spTree>
    <p:extLst>
      <p:ext uri="{BB962C8B-B14F-4D97-AF65-F5344CB8AC3E}">
        <p14:creationId xmlns:p14="http://schemas.microsoft.com/office/powerpoint/2010/main" val="1641945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F41C57-66B4-A6C2-FB9C-8864853145AC}"/>
              </a:ext>
            </a:extLst>
          </p:cNvPr>
          <p:cNvSpPr>
            <a:spLocks noGrp="1"/>
          </p:cNvSpPr>
          <p:nvPr>
            <p:ph type="ctrTitle"/>
          </p:nvPr>
        </p:nvSpPr>
        <p:spPr>
          <a:xfrm>
            <a:off x="2588821" y="2533650"/>
            <a:ext cx="7014358" cy="1631545"/>
          </a:xfrm>
        </p:spPr>
        <p:txBody>
          <a:bodyPr/>
          <a:lstStyle/>
          <a:p>
            <a:r>
              <a:rPr lang="sv-SE" dirty="0"/>
              <a:t>Tack!</a:t>
            </a:r>
          </a:p>
        </p:txBody>
      </p:sp>
    </p:spTree>
    <p:extLst>
      <p:ext uri="{BB962C8B-B14F-4D97-AF65-F5344CB8AC3E}">
        <p14:creationId xmlns:p14="http://schemas.microsoft.com/office/powerpoint/2010/main" val="34560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87A1F1-5379-186E-51B2-0C6D0E1E5ED0}"/>
              </a:ext>
            </a:extLst>
          </p:cNvPr>
          <p:cNvSpPr>
            <a:spLocks noGrp="1"/>
          </p:cNvSpPr>
          <p:nvPr>
            <p:ph type="ctrTitle"/>
          </p:nvPr>
        </p:nvSpPr>
        <p:spPr/>
        <p:txBody>
          <a:bodyPr/>
          <a:lstStyle/>
          <a:p>
            <a:r>
              <a:rPr lang="sv-SE" dirty="0"/>
              <a:t>Textilhögskolan</a:t>
            </a:r>
          </a:p>
        </p:txBody>
      </p:sp>
      <p:pic>
        <p:nvPicPr>
          <p:cNvPr id="8" name="Picture Placeholder 7" descr="A person wearing a dress with purple and white flowers&#10;&#10;Description automatically generated">
            <a:extLst>
              <a:ext uri="{FF2B5EF4-FFF2-40B4-BE49-F238E27FC236}">
                <a16:creationId xmlns:a16="http://schemas.microsoft.com/office/drawing/2014/main" id="{62F20573-F0D0-E6EF-3D24-21C5929D1A2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6" name="Content Placeholder 5">
            <a:extLst>
              <a:ext uri="{FF2B5EF4-FFF2-40B4-BE49-F238E27FC236}">
                <a16:creationId xmlns:a16="http://schemas.microsoft.com/office/drawing/2014/main" id="{4E912AC2-C483-D45D-4275-D74EB45E42C7}"/>
              </a:ext>
            </a:extLst>
          </p:cNvPr>
          <p:cNvSpPr>
            <a:spLocks noGrp="1"/>
          </p:cNvSpPr>
          <p:nvPr>
            <p:ph sz="quarter" idx="12"/>
          </p:nvPr>
        </p:nvSpPr>
        <p:spPr/>
        <p:txBody>
          <a:bodyPr>
            <a:normAutofit/>
          </a:bodyPr>
          <a:lstStyle/>
          <a:p>
            <a:pPr>
              <a:spcAft>
                <a:spcPts val="800"/>
              </a:spcAft>
            </a:pPr>
            <a:r>
              <a:rPr lang="sv-SE" kern="100" dirty="0">
                <a:effectLst/>
                <a:latin typeface="+mj-lt"/>
                <a:ea typeface="Calibri" panose="020F0502020204030204" pitchFamily="34" charset="0"/>
                <a:cs typeface="Times New Roman" panose="02020603050405020304" pitchFamily="18" charset="0"/>
              </a:rPr>
              <a:t>Textilhögskolan rankas som en av världens bästa modeskolor! Den betraktas som en av världens mest spännande utbildnings- och forskningsmiljöer inom textil och mode. </a:t>
            </a:r>
          </a:p>
        </p:txBody>
      </p:sp>
    </p:spTree>
    <p:extLst>
      <p:ext uri="{BB962C8B-B14F-4D97-AF65-F5344CB8AC3E}">
        <p14:creationId xmlns:p14="http://schemas.microsoft.com/office/powerpoint/2010/main" val="250880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87A1F1-5379-186E-51B2-0C6D0E1E5ED0}"/>
              </a:ext>
            </a:extLst>
          </p:cNvPr>
          <p:cNvSpPr>
            <a:spLocks noGrp="1"/>
          </p:cNvSpPr>
          <p:nvPr>
            <p:ph type="ctrTitle"/>
          </p:nvPr>
        </p:nvSpPr>
        <p:spPr/>
        <p:txBody>
          <a:bodyPr/>
          <a:lstStyle/>
          <a:p>
            <a:r>
              <a:rPr lang="sv-SE" dirty="0"/>
              <a:t>Textilhögskolan</a:t>
            </a:r>
          </a:p>
        </p:txBody>
      </p:sp>
      <p:pic>
        <p:nvPicPr>
          <p:cNvPr id="8" name="Picture Placeholder 7" descr="A person wearing a dress with purple and white flowers&#10;&#10;Description automatically generated">
            <a:extLst>
              <a:ext uri="{FF2B5EF4-FFF2-40B4-BE49-F238E27FC236}">
                <a16:creationId xmlns:a16="http://schemas.microsoft.com/office/drawing/2014/main" id="{62F20573-F0D0-E6EF-3D24-21C5929D1A2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6" name="Content Placeholder 5">
            <a:extLst>
              <a:ext uri="{FF2B5EF4-FFF2-40B4-BE49-F238E27FC236}">
                <a16:creationId xmlns:a16="http://schemas.microsoft.com/office/drawing/2014/main" id="{4E912AC2-C483-D45D-4275-D74EB45E42C7}"/>
              </a:ext>
            </a:extLst>
          </p:cNvPr>
          <p:cNvSpPr>
            <a:spLocks noGrp="1"/>
          </p:cNvSpPr>
          <p:nvPr>
            <p:ph sz="quarter" idx="12"/>
          </p:nvPr>
        </p:nvSpPr>
        <p:spPr/>
        <p:txBody>
          <a:bodyPr>
            <a:normAutofit/>
          </a:bodyPr>
          <a:lstStyle/>
          <a:p>
            <a:pPr>
              <a:spcAft>
                <a:spcPts val="800"/>
              </a:spcAft>
            </a:pPr>
            <a:r>
              <a:rPr lang="sv-SE" kern="100" dirty="0">
                <a:effectLst/>
                <a:latin typeface="+mj-lt"/>
                <a:ea typeface="Calibri" panose="020F0502020204030204" pitchFamily="34" charset="0"/>
                <a:cs typeface="Times New Roman" panose="02020603050405020304" pitchFamily="18" charset="0"/>
              </a:rPr>
              <a:t>Vår expertis efterfrågas i FN, hos världsledande bolag samt av studenter från jordens alla hörn.</a:t>
            </a:r>
          </a:p>
        </p:txBody>
      </p:sp>
    </p:spTree>
    <p:extLst>
      <p:ext uri="{BB962C8B-B14F-4D97-AF65-F5344CB8AC3E}">
        <p14:creationId xmlns:p14="http://schemas.microsoft.com/office/powerpoint/2010/main" val="340575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87A1F1-5379-186E-51B2-0C6D0E1E5ED0}"/>
              </a:ext>
            </a:extLst>
          </p:cNvPr>
          <p:cNvSpPr>
            <a:spLocks noGrp="1"/>
          </p:cNvSpPr>
          <p:nvPr>
            <p:ph type="ctrTitle"/>
          </p:nvPr>
        </p:nvSpPr>
        <p:spPr/>
        <p:txBody>
          <a:bodyPr/>
          <a:lstStyle/>
          <a:p>
            <a:r>
              <a:rPr lang="sv-SE" dirty="0"/>
              <a:t>Textilhögskolan</a:t>
            </a:r>
          </a:p>
        </p:txBody>
      </p:sp>
      <p:pic>
        <p:nvPicPr>
          <p:cNvPr id="8" name="Picture Placeholder 7" descr="A person wearing a dress with purple and white flowers&#10;&#10;Description automatically generated">
            <a:extLst>
              <a:ext uri="{FF2B5EF4-FFF2-40B4-BE49-F238E27FC236}">
                <a16:creationId xmlns:a16="http://schemas.microsoft.com/office/drawing/2014/main" id="{62F20573-F0D0-E6EF-3D24-21C5929D1A2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val="0"/>
              </a:ext>
            </a:extLst>
          </a:blip>
          <a:srcRect/>
          <a:stretch>
            <a:fillRect/>
          </a:stretch>
        </p:blipFill>
        <p:spPr/>
      </p:pic>
      <p:sp>
        <p:nvSpPr>
          <p:cNvPr id="6" name="Content Placeholder 5">
            <a:extLst>
              <a:ext uri="{FF2B5EF4-FFF2-40B4-BE49-F238E27FC236}">
                <a16:creationId xmlns:a16="http://schemas.microsoft.com/office/drawing/2014/main" id="{4E912AC2-C483-D45D-4275-D74EB45E42C7}"/>
              </a:ext>
            </a:extLst>
          </p:cNvPr>
          <p:cNvSpPr>
            <a:spLocks noGrp="1"/>
          </p:cNvSpPr>
          <p:nvPr>
            <p:ph sz="quarter" idx="12"/>
          </p:nvPr>
        </p:nvSpPr>
        <p:spPr/>
        <p:txBody>
          <a:bodyPr>
            <a:normAutofit/>
          </a:bodyPr>
          <a:lstStyle/>
          <a:p>
            <a:pPr>
              <a:spcAft>
                <a:spcPts val="800"/>
              </a:spcAft>
            </a:pPr>
            <a:r>
              <a:rPr lang="sv-SE" kern="100" dirty="0">
                <a:effectLst/>
                <a:latin typeface="+mj-lt"/>
                <a:ea typeface="Calibri" panose="020F0502020204030204" pitchFamily="34" charset="0"/>
                <a:cs typeface="Times New Roman" panose="02020603050405020304" pitchFamily="18" charset="0"/>
              </a:rPr>
              <a:t>Här tar vi fram banbrytande forskning inom hela den textila kedjan, från de senaste tekniska innovationerna till de nyaste materialen och mest innovativa, cirkulära lösningarna.</a:t>
            </a:r>
          </a:p>
        </p:txBody>
      </p:sp>
    </p:spTree>
    <p:extLst>
      <p:ext uri="{BB962C8B-B14F-4D97-AF65-F5344CB8AC3E}">
        <p14:creationId xmlns:p14="http://schemas.microsoft.com/office/powerpoint/2010/main" val="3612280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D7302-8277-2EE9-F1D5-E7F84BC96A26}"/>
              </a:ext>
            </a:extLst>
          </p:cNvPr>
          <p:cNvSpPr>
            <a:spLocks noGrp="1"/>
          </p:cNvSpPr>
          <p:nvPr>
            <p:ph type="ctrTitle"/>
          </p:nvPr>
        </p:nvSpPr>
        <p:spPr/>
        <p:txBody>
          <a:bodyPr/>
          <a:lstStyle/>
          <a:p>
            <a:r>
              <a:rPr lang="sv-SE" dirty="0"/>
              <a:t>Management, design och  teknologi</a:t>
            </a:r>
          </a:p>
        </p:txBody>
      </p:sp>
      <p:pic>
        <p:nvPicPr>
          <p:cNvPr id="6" name="Picture Placeholder 5" descr="A close-up of a fabric&#10;&#10;Description automatically generated">
            <a:extLst>
              <a:ext uri="{FF2B5EF4-FFF2-40B4-BE49-F238E27FC236}">
                <a16:creationId xmlns:a16="http://schemas.microsoft.com/office/drawing/2014/main" id="{09CE2266-74E7-4125-2CE7-4DC8575587B6}"/>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65902" y="0"/>
            <a:ext cx="4437888" cy="6858000"/>
          </a:xfrm>
        </p:spPr>
      </p:pic>
      <p:sp>
        <p:nvSpPr>
          <p:cNvPr id="4" name="Content Placeholder 3">
            <a:extLst>
              <a:ext uri="{FF2B5EF4-FFF2-40B4-BE49-F238E27FC236}">
                <a16:creationId xmlns:a16="http://schemas.microsoft.com/office/drawing/2014/main" id="{9EED2830-37BB-A5F8-8796-B8D20799D6E8}"/>
              </a:ext>
            </a:extLst>
          </p:cNvPr>
          <p:cNvSpPr>
            <a:spLocks noGrp="1"/>
          </p:cNvSpPr>
          <p:nvPr>
            <p:ph sz="quarter" idx="12"/>
          </p:nvPr>
        </p:nvSpPr>
        <p:spPr/>
        <p:txBody>
          <a:bodyPr>
            <a:normAutofit/>
          </a:bodyPr>
          <a:lstStyle/>
          <a:p>
            <a:r>
              <a:rPr lang="sv-SE" dirty="0"/>
              <a:t>Textilhögskolan utgör en bred och komplett akademisk miljö med utbildning från grund- till forskarnivå och forskning inom teknologi, design och textilt management. De tre inriktningarna går hand i hand; tekniska lösningar, banbrytande design och hållbara affärsmodeller.</a:t>
            </a:r>
          </a:p>
        </p:txBody>
      </p:sp>
    </p:spTree>
    <p:extLst>
      <p:ext uri="{BB962C8B-B14F-4D97-AF65-F5344CB8AC3E}">
        <p14:creationId xmlns:p14="http://schemas.microsoft.com/office/powerpoint/2010/main" val="63569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D7302-8277-2EE9-F1D5-E7F84BC96A26}"/>
              </a:ext>
            </a:extLst>
          </p:cNvPr>
          <p:cNvSpPr>
            <a:spLocks noGrp="1"/>
          </p:cNvSpPr>
          <p:nvPr>
            <p:ph type="ctrTitle"/>
          </p:nvPr>
        </p:nvSpPr>
        <p:spPr/>
        <p:txBody>
          <a:bodyPr/>
          <a:lstStyle/>
          <a:p>
            <a:r>
              <a:rPr lang="sv-SE" dirty="0"/>
              <a:t>Management, design och teknologi</a:t>
            </a:r>
          </a:p>
        </p:txBody>
      </p:sp>
      <p:pic>
        <p:nvPicPr>
          <p:cNvPr id="6" name="Picture Placeholder 5" descr="A close-up of a fabric&#10;&#10;Description automatically generated">
            <a:extLst>
              <a:ext uri="{FF2B5EF4-FFF2-40B4-BE49-F238E27FC236}">
                <a16:creationId xmlns:a16="http://schemas.microsoft.com/office/drawing/2014/main" id="{09CE2266-74E7-4125-2CE7-4DC8575587B6}"/>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val="0"/>
              </a:ext>
            </a:extLst>
          </a:blip>
          <a:srcRect/>
          <a:stretch/>
        </p:blipFill>
        <p:spPr>
          <a:xfrm>
            <a:off x="-65902" y="0"/>
            <a:ext cx="4437888" cy="6858000"/>
          </a:xfrm>
        </p:spPr>
      </p:pic>
      <p:sp>
        <p:nvSpPr>
          <p:cNvPr id="4" name="Content Placeholder 3">
            <a:extLst>
              <a:ext uri="{FF2B5EF4-FFF2-40B4-BE49-F238E27FC236}">
                <a16:creationId xmlns:a16="http://schemas.microsoft.com/office/drawing/2014/main" id="{9EED2830-37BB-A5F8-8796-B8D20799D6E8}"/>
              </a:ext>
            </a:extLst>
          </p:cNvPr>
          <p:cNvSpPr>
            <a:spLocks noGrp="1"/>
          </p:cNvSpPr>
          <p:nvPr>
            <p:ph sz="quarter" idx="12"/>
          </p:nvPr>
        </p:nvSpPr>
        <p:spPr/>
        <p:txBody>
          <a:bodyPr>
            <a:normAutofit/>
          </a:bodyPr>
          <a:lstStyle/>
          <a:p>
            <a:r>
              <a:rPr lang="sv-SE" dirty="0"/>
              <a:t>Inom denna bredd har vi dessutom fantastiskt djup kunskap och kompetens. Vi har helt enkelt en excellens inom hela den textila värdekedjan som är oslagbar i Sverige och som står främst i ledet i världen. </a:t>
            </a:r>
          </a:p>
        </p:txBody>
      </p:sp>
    </p:spTree>
    <p:extLst>
      <p:ext uri="{BB962C8B-B14F-4D97-AF65-F5344CB8AC3E}">
        <p14:creationId xmlns:p14="http://schemas.microsoft.com/office/powerpoint/2010/main" val="381359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8D02-F572-E2E3-2C04-EF2E2DDF8FD5}"/>
              </a:ext>
            </a:extLst>
          </p:cNvPr>
          <p:cNvSpPr>
            <a:spLocks noGrp="1"/>
          </p:cNvSpPr>
          <p:nvPr>
            <p:ph type="ctrTitle"/>
          </p:nvPr>
        </p:nvSpPr>
        <p:spPr/>
        <p:txBody>
          <a:bodyPr/>
          <a:lstStyle/>
          <a:p>
            <a:r>
              <a:rPr lang="sv-SE" dirty="0"/>
              <a:t>Utbildningarna</a:t>
            </a:r>
          </a:p>
        </p:txBody>
      </p:sp>
      <p:pic>
        <p:nvPicPr>
          <p:cNvPr id="6" name="Picture Placeholder 5" descr="A person wearing a garment&#10;&#10;Description automatically generated">
            <a:extLst>
              <a:ext uri="{FF2B5EF4-FFF2-40B4-BE49-F238E27FC236}">
                <a16:creationId xmlns:a16="http://schemas.microsoft.com/office/drawing/2014/main" id="{ADA89EF9-3CC7-6278-96C0-23365E971466}"/>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r="-568"/>
          <a:stretch/>
        </p:blipFill>
        <p:spPr>
          <a:xfrm>
            <a:off x="-65902" y="0"/>
            <a:ext cx="4437888" cy="6858000"/>
          </a:xfrm>
        </p:spPr>
      </p:pic>
      <p:sp>
        <p:nvSpPr>
          <p:cNvPr id="4" name="Content Placeholder 3">
            <a:extLst>
              <a:ext uri="{FF2B5EF4-FFF2-40B4-BE49-F238E27FC236}">
                <a16:creationId xmlns:a16="http://schemas.microsoft.com/office/drawing/2014/main" id="{3F6AD356-D3C4-148B-4B72-5F4257C9A40D}"/>
              </a:ext>
            </a:extLst>
          </p:cNvPr>
          <p:cNvSpPr>
            <a:spLocks noGrp="1"/>
          </p:cNvSpPr>
          <p:nvPr>
            <p:ph sz="quarter" idx="12"/>
          </p:nvPr>
        </p:nvSpPr>
        <p:spPr/>
        <p:txBody>
          <a:bodyPr/>
          <a:lstStyle/>
          <a:p>
            <a:pPr marL="342900" indent="-342900">
              <a:buFont typeface="Arial" panose="020B0604020202020204" pitchFamily="34" charset="0"/>
              <a:buChar char="•"/>
            </a:pPr>
            <a:r>
              <a:rPr lang="sv-SE" dirty="0"/>
              <a:t>7 program på grundnivå</a:t>
            </a:r>
          </a:p>
          <a:p>
            <a:pPr marL="342900" indent="-342900">
              <a:buFont typeface="Arial" panose="020B0604020202020204" pitchFamily="34" charset="0"/>
              <a:buChar char="•"/>
            </a:pPr>
            <a:r>
              <a:rPr lang="sv-SE" dirty="0"/>
              <a:t>9 program på avancerad nivå</a:t>
            </a:r>
          </a:p>
          <a:p>
            <a:pPr marL="342900" indent="-342900">
              <a:buFont typeface="Arial" panose="020B0604020202020204" pitchFamily="34" charset="0"/>
              <a:buChar char="•"/>
            </a:pPr>
            <a:r>
              <a:rPr lang="sv-SE" dirty="0"/>
              <a:t>Forskarutbildning</a:t>
            </a:r>
          </a:p>
          <a:p>
            <a:pPr marL="342900" indent="-342900">
              <a:buFont typeface="Arial" panose="020B0604020202020204" pitchFamily="34" charset="0"/>
              <a:buChar char="•"/>
            </a:pPr>
            <a:r>
              <a:rPr lang="sv-SE" dirty="0"/>
              <a:t>Fristående kurser</a:t>
            </a:r>
          </a:p>
          <a:p>
            <a:pPr marL="342900" indent="-342900">
              <a:buFont typeface="Arial" panose="020B0604020202020204" pitchFamily="34" charset="0"/>
              <a:buChar char="•"/>
            </a:pPr>
            <a:r>
              <a:rPr lang="sv-SE" dirty="0"/>
              <a:t>Uppdragsutbildning</a:t>
            </a:r>
          </a:p>
        </p:txBody>
      </p:sp>
    </p:spTree>
    <p:extLst>
      <p:ext uri="{BB962C8B-B14F-4D97-AF65-F5344CB8AC3E}">
        <p14:creationId xmlns:p14="http://schemas.microsoft.com/office/powerpoint/2010/main" val="1540385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CC62E-F81A-2531-4436-3A156ACED5C2}"/>
              </a:ext>
            </a:extLst>
          </p:cNvPr>
          <p:cNvSpPr>
            <a:spLocks noGrp="1"/>
          </p:cNvSpPr>
          <p:nvPr>
            <p:ph type="ctrTitle"/>
          </p:nvPr>
        </p:nvSpPr>
        <p:spPr/>
        <p:txBody>
          <a:bodyPr/>
          <a:lstStyle/>
          <a:p>
            <a:r>
              <a:rPr lang="sv-SE" dirty="0"/>
              <a:t>Labben</a:t>
            </a:r>
          </a:p>
        </p:txBody>
      </p:sp>
      <p:pic>
        <p:nvPicPr>
          <p:cNvPr id="6" name="Picture Placeholder 5" descr="A person working in a room&#10;&#10;Description automatically generated">
            <a:extLst>
              <a:ext uri="{FF2B5EF4-FFF2-40B4-BE49-F238E27FC236}">
                <a16:creationId xmlns:a16="http://schemas.microsoft.com/office/drawing/2014/main" id="{EBA832D7-BE33-6858-C46B-B8909A5169BC}"/>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xfrm>
            <a:off x="-65902" y="0"/>
            <a:ext cx="4437888" cy="6858000"/>
          </a:xfrm>
        </p:spPr>
      </p:pic>
      <p:sp>
        <p:nvSpPr>
          <p:cNvPr id="4" name="Content Placeholder 3">
            <a:extLst>
              <a:ext uri="{FF2B5EF4-FFF2-40B4-BE49-F238E27FC236}">
                <a16:creationId xmlns:a16="http://schemas.microsoft.com/office/drawing/2014/main" id="{D9BACC16-0FBD-28F1-8C73-FB88C09E9195}"/>
              </a:ext>
            </a:extLst>
          </p:cNvPr>
          <p:cNvSpPr>
            <a:spLocks noGrp="1"/>
          </p:cNvSpPr>
          <p:nvPr>
            <p:ph sz="quarter" idx="12"/>
          </p:nvPr>
        </p:nvSpPr>
        <p:spPr/>
        <p:txBody>
          <a:bodyPr/>
          <a:lstStyle/>
          <a:p>
            <a:r>
              <a:rPr lang="sv-SE" dirty="0"/>
              <a:t>I våra unika och avancerade labbmiljöer kombineras kreativitet med teori för att skapa nya idéer och mästerverk. Här realiserar studenter, lärare och forskare sina tankar till färdiga produkter. </a:t>
            </a:r>
          </a:p>
          <a:p>
            <a:endParaRPr lang="sv-SE" dirty="0"/>
          </a:p>
        </p:txBody>
      </p:sp>
    </p:spTree>
    <p:extLst>
      <p:ext uri="{BB962C8B-B14F-4D97-AF65-F5344CB8AC3E}">
        <p14:creationId xmlns:p14="http://schemas.microsoft.com/office/powerpoint/2010/main" val="1873266490"/>
      </p:ext>
    </p:extLst>
  </p:cSld>
  <p:clrMapOvr>
    <a:masterClrMapping/>
  </p:clrMapOvr>
</p:sld>
</file>

<file path=ppt/theme/theme1.xml><?xml version="1.0" encoding="utf-8"?>
<a:theme xmlns:a="http://schemas.openxmlformats.org/drawingml/2006/main" name="1_BHS Sotig">
  <a:themeElements>
    <a:clrScheme name="Högskolan i Borås">
      <a:dk1>
        <a:srgbClr val="152838"/>
      </a:dk1>
      <a:lt1>
        <a:srgbClr val="FFFFFF"/>
      </a:lt1>
      <a:dk2>
        <a:srgbClr val="476D88"/>
      </a:dk2>
      <a:lt2>
        <a:srgbClr val="E7E6E6"/>
      </a:lt2>
      <a:accent1>
        <a:srgbClr val="A86465"/>
      </a:accent1>
      <a:accent2>
        <a:srgbClr val="CF8255"/>
      </a:accent2>
      <a:accent3>
        <a:srgbClr val="F7E2AA"/>
      </a:accent3>
      <a:accent4>
        <a:srgbClr val="DFBB61"/>
      </a:accent4>
      <a:accent5>
        <a:srgbClr val="6EAEB9"/>
      </a:accent5>
      <a:accent6>
        <a:srgbClr val="D9A799"/>
      </a:accent6>
      <a:hlink>
        <a:srgbClr val="A76365"/>
      </a:hlink>
      <a:folHlink>
        <a:srgbClr val="CF8254"/>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lar THS sv.potx" id="{BFD028B1-39EC-4D5F-8747-0E59F0F44A87}" vid="{1B37C010-742D-47A7-84F0-988F4AA6CDED}"/>
    </a:ext>
  </a:extLst>
</a:theme>
</file>

<file path=ppt/theme/theme2.xml><?xml version="1.0" encoding="utf-8"?>
<a:theme xmlns:a="http://schemas.openxmlformats.org/drawingml/2006/main" name="BHS Vit">
  <a:themeElements>
    <a:clrScheme name="Högskolan i Borås">
      <a:dk1>
        <a:srgbClr val="152838"/>
      </a:dk1>
      <a:lt1>
        <a:srgbClr val="FFFFFF"/>
      </a:lt1>
      <a:dk2>
        <a:srgbClr val="476D88"/>
      </a:dk2>
      <a:lt2>
        <a:srgbClr val="E7E6E6"/>
      </a:lt2>
      <a:accent1>
        <a:srgbClr val="A86465"/>
      </a:accent1>
      <a:accent2>
        <a:srgbClr val="CF8255"/>
      </a:accent2>
      <a:accent3>
        <a:srgbClr val="F7E2AA"/>
      </a:accent3>
      <a:accent4>
        <a:srgbClr val="DFBB61"/>
      </a:accent4>
      <a:accent5>
        <a:srgbClr val="6EAEB9"/>
      </a:accent5>
      <a:accent6>
        <a:srgbClr val="D9A799"/>
      </a:accent6>
      <a:hlink>
        <a:srgbClr val="A76365"/>
      </a:hlink>
      <a:folHlink>
        <a:srgbClr val="CF8254"/>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lar THS sv.potx" id="{BFD028B1-39EC-4D5F-8747-0E59F0F44A87}" vid="{CEC93062-AFE1-4160-B9D6-7DAA3363ED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THS sv</Template>
  <TotalTime>1012</TotalTime>
  <Words>1192</Words>
  <Application>Microsoft Office PowerPoint</Application>
  <PresentationFormat>Widescreen</PresentationFormat>
  <Paragraphs>63</Paragraphs>
  <Slides>21</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Aptos</vt:lpstr>
      <vt:lpstr>Arial</vt:lpstr>
      <vt:lpstr>Calibri</vt:lpstr>
      <vt:lpstr>Georgia</vt:lpstr>
      <vt:lpstr>1_BHS Sotig</vt:lpstr>
      <vt:lpstr>BHS Vit</vt:lpstr>
      <vt:lpstr>Textilhögskolan</vt:lpstr>
      <vt:lpstr>Textilhögskolan</vt:lpstr>
      <vt:lpstr>Textilhögskolan</vt:lpstr>
      <vt:lpstr>Textilhögskolan</vt:lpstr>
      <vt:lpstr>Textilhögskolan</vt:lpstr>
      <vt:lpstr>Management, design och  teknologi</vt:lpstr>
      <vt:lpstr>Management, design och teknologi</vt:lpstr>
      <vt:lpstr>Utbildningarna</vt:lpstr>
      <vt:lpstr>Labben</vt:lpstr>
      <vt:lpstr>Forskning</vt:lpstr>
      <vt:lpstr>Forskning</vt:lpstr>
      <vt:lpstr>Textilhögskolans historia</vt:lpstr>
      <vt:lpstr>Smarta textilier</vt:lpstr>
      <vt:lpstr>Smarta textilier</vt:lpstr>
      <vt:lpstr>Science Park Borås</vt:lpstr>
      <vt:lpstr>Science Park Borås</vt:lpstr>
      <vt:lpstr>Textile &amp; Fashion 2030</vt:lpstr>
      <vt:lpstr>Textile &amp; Fashion 2030</vt:lpstr>
      <vt:lpstr>Textile Fashion Center</vt:lpstr>
      <vt:lpstr>Textile Fashion Center</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Textilhögskolan</dc:title>
  <dc:creator>Sara Lundgren</dc:creator>
  <cp:lastModifiedBy>Sara Lundgren</cp:lastModifiedBy>
  <cp:revision>12</cp:revision>
  <dcterms:created xsi:type="dcterms:W3CDTF">2024-04-30T10:38:29Z</dcterms:created>
  <dcterms:modified xsi:type="dcterms:W3CDTF">2024-08-30T11:02:20Z</dcterms:modified>
</cp:coreProperties>
</file>