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Lst>
  <p:notesMasterIdLst>
    <p:notesMasterId r:id="rId24"/>
  </p:notesMasterIdLst>
  <p:sldIdLst>
    <p:sldId id="257" r:id="rId3"/>
    <p:sldId id="258" r:id="rId4"/>
    <p:sldId id="259" r:id="rId5"/>
    <p:sldId id="260" r:id="rId6"/>
    <p:sldId id="261" r:id="rId7"/>
    <p:sldId id="262" r:id="rId8"/>
    <p:sldId id="263" r:id="rId9"/>
    <p:sldId id="264" r:id="rId10"/>
    <p:sldId id="266" r:id="rId11"/>
    <p:sldId id="265" r:id="rId12"/>
    <p:sldId id="267" r:id="rId13"/>
    <p:sldId id="268" r:id="rId14"/>
    <p:sldId id="269" r:id="rId15"/>
    <p:sldId id="271" r:id="rId16"/>
    <p:sldId id="270" r:id="rId17"/>
    <p:sldId id="272" r:id="rId18"/>
    <p:sldId id="274" r:id="rId19"/>
    <p:sldId id="273" r:id="rId20"/>
    <p:sldId id="275" r:id="rId21"/>
    <p:sldId id="276" r:id="rId22"/>
    <p:sldId id="277" r:id="rId23"/>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9FB07C"/>
    <a:srgbClr val="6EAEB9"/>
    <a:srgbClr val="152938"/>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4" autoAdjust="0"/>
    <p:restoredTop sz="94660"/>
  </p:normalViewPr>
  <p:slideViewPr>
    <p:cSldViewPr snapToGrid="0">
      <p:cViewPr varScale="1">
        <p:scale>
          <a:sx n="106" d="100"/>
          <a:sy n="106" d="100"/>
        </p:scale>
        <p:origin x="79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EA02AD-08BC-4159-84B5-B0432C5B70D3}" type="datetimeFigureOut">
              <a:rPr lang="sv-SE" smtClean="0"/>
              <a:t>2024-08-30</a:t>
            </a:fld>
            <a:endParaRPr lang="sv-S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3CFC5A-771B-42DD-AB45-52B4461089C0}" type="slidenum">
              <a:rPr lang="sv-SE" smtClean="0"/>
              <a:t>‹#›</a:t>
            </a:fld>
            <a:endParaRPr lang="sv-SE"/>
          </a:p>
        </p:txBody>
      </p:sp>
    </p:spTree>
    <p:extLst>
      <p:ext uri="{BB962C8B-B14F-4D97-AF65-F5344CB8AC3E}">
        <p14:creationId xmlns:p14="http://schemas.microsoft.com/office/powerpoint/2010/main" val="40394444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Digital Crafts Lab, Dye &amp; Print Design lab, Knitting technology lab, Garment Technology lab, Weaving Technology lab, Dye &amp; Print Technology lab, Textile Technology laboratories, Textile Testing lab</a:t>
            </a: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a:t>
            </a:r>
          </a:p>
        </p:txBody>
      </p:sp>
      <p:sp>
        <p:nvSpPr>
          <p:cNvPr id="4" name="Slide Number Placeholder 3"/>
          <p:cNvSpPr>
            <a:spLocks noGrp="1"/>
          </p:cNvSpPr>
          <p:nvPr>
            <p:ph type="sldNum" sz="quarter" idx="5"/>
          </p:nvPr>
        </p:nvSpPr>
        <p:spPr/>
        <p:txBody>
          <a:bodyPr/>
          <a:lstStyle/>
          <a:p>
            <a:fld id="{B83CFC5A-771B-42DD-AB45-52B4461089C0}" type="slidenum">
              <a:rPr lang="sv-SE" smtClean="0"/>
              <a:t>9</a:t>
            </a:fld>
            <a:endParaRPr lang="sv-SE"/>
          </a:p>
        </p:txBody>
      </p:sp>
    </p:spTree>
    <p:extLst>
      <p:ext uri="{BB962C8B-B14F-4D97-AF65-F5344CB8AC3E}">
        <p14:creationId xmlns:p14="http://schemas.microsoft.com/office/powerpoint/2010/main" val="11157176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eading with background image">
    <p:bg>
      <p:bgPr>
        <a:solidFill>
          <a:schemeClr val="tx2"/>
        </a:solidFill>
        <a:effectLst/>
      </p:bgPr>
    </p:bg>
    <p:spTree>
      <p:nvGrpSpPr>
        <p:cNvPr id="1" name=""/>
        <p:cNvGrpSpPr/>
        <p:nvPr/>
      </p:nvGrpSpPr>
      <p:grpSpPr>
        <a:xfrm>
          <a:off x="0" y="0"/>
          <a:ext cx="0" cy="0"/>
          <a:chOff x="0" y="0"/>
          <a:chExt cx="0" cy="0"/>
        </a:xfrm>
      </p:grpSpPr>
      <p:pic>
        <p:nvPicPr>
          <p:cNvPr id="3" name="Platshållare för bild 20">
            <a:extLst>
              <a:ext uri="{FF2B5EF4-FFF2-40B4-BE49-F238E27FC236}">
                <a16:creationId xmlns:a16="http://schemas.microsoft.com/office/drawing/2014/main" id="{A535A65A-8623-775B-9AE8-0DE0AE9AAF54}"/>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3" y="237"/>
            <a:ext cx="12192000" cy="6857525"/>
          </a:xfrm>
          <a:prstGeom prst="rect">
            <a:avLst/>
          </a:prstGeom>
        </p:spPr>
      </p:pic>
      <p:sp>
        <p:nvSpPr>
          <p:cNvPr id="2" name="Rektangel: rundade hörn 1">
            <a:extLst>
              <a:ext uri="{FF2B5EF4-FFF2-40B4-BE49-F238E27FC236}">
                <a16:creationId xmlns:a16="http://schemas.microsoft.com/office/drawing/2014/main" id="{ACBA2108-8830-9225-902D-0C8C9F2CAB3B}"/>
              </a:ext>
            </a:extLst>
          </p:cNvPr>
          <p:cNvSpPr/>
          <p:nvPr userDrawn="1"/>
        </p:nvSpPr>
        <p:spPr>
          <a:xfrm>
            <a:off x="2338871" y="1975401"/>
            <a:ext cx="7514251" cy="2818027"/>
          </a:xfrm>
          <a:prstGeom prst="roundRect">
            <a:avLst>
              <a:gd name="adj" fmla="val 50000"/>
            </a:avLst>
          </a:prstGeom>
          <a:solidFill>
            <a:srgbClr val="000000">
              <a:alpha val="6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FFFFFF"/>
              </a:solidFill>
              <a:effectLst/>
              <a:uLnTx/>
              <a:uFillTx/>
              <a:latin typeface="Georgia" panose="02040502050405020303"/>
              <a:ea typeface="+mn-ea"/>
              <a:cs typeface="+mn-cs"/>
            </a:endParaRPr>
          </a:p>
        </p:txBody>
      </p:sp>
      <p:sp>
        <p:nvSpPr>
          <p:cNvPr id="8" name="Rubrik 1">
            <a:extLst>
              <a:ext uri="{FF2B5EF4-FFF2-40B4-BE49-F238E27FC236}">
                <a16:creationId xmlns:a16="http://schemas.microsoft.com/office/drawing/2014/main" id="{16FA1B1F-4013-F29D-C89C-8F3BFB48E56D}"/>
              </a:ext>
            </a:extLst>
          </p:cNvPr>
          <p:cNvSpPr>
            <a:spLocks noGrp="1"/>
          </p:cNvSpPr>
          <p:nvPr>
            <p:ph type="ctrTitle" hasCustomPrompt="1"/>
          </p:nvPr>
        </p:nvSpPr>
        <p:spPr>
          <a:xfrm>
            <a:off x="2588817" y="1983453"/>
            <a:ext cx="7014358" cy="1472391"/>
          </a:xfrm>
        </p:spPr>
        <p:txBody>
          <a:bodyPr anchor="ctr" anchorCtr="0">
            <a:normAutofit/>
          </a:bodyPr>
          <a:lstStyle>
            <a:lvl1pPr algn="ctr">
              <a:defRPr sz="4400" i="0">
                <a:solidFill>
                  <a:schemeClr val="bg1"/>
                </a:solidFill>
              </a:defRPr>
            </a:lvl1pPr>
          </a:lstStyle>
          <a:p>
            <a:r>
              <a:rPr lang="sv-SE" dirty="0" err="1"/>
              <a:t>Heading</a:t>
            </a:r>
            <a:endParaRPr lang="sv-SE" dirty="0"/>
          </a:p>
        </p:txBody>
      </p:sp>
      <p:sp>
        <p:nvSpPr>
          <p:cNvPr id="7" name="Underrubrik 2">
            <a:extLst>
              <a:ext uri="{FF2B5EF4-FFF2-40B4-BE49-F238E27FC236}">
                <a16:creationId xmlns:a16="http://schemas.microsoft.com/office/drawing/2014/main" id="{52CB5BF4-FE02-29FA-86E0-41167E826065}"/>
              </a:ext>
            </a:extLst>
          </p:cNvPr>
          <p:cNvSpPr>
            <a:spLocks noGrp="1"/>
          </p:cNvSpPr>
          <p:nvPr>
            <p:ph type="subTitle" idx="1" hasCustomPrompt="1"/>
          </p:nvPr>
        </p:nvSpPr>
        <p:spPr>
          <a:xfrm>
            <a:off x="3512787" y="3826683"/>
            <a:ext cx="5166417" cy="595906"/>
          </a:xfrm>
        </p:spPr>
        <p:txBody>
          <a:bodyPr>
            <a:normAutofit/>
          </a:bodyPr>
          <a:lstStyle>
            <a:lvl1pPr marL="0" indent="0" algn="ct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err="1"/>
              <a:t>Here</a:t>
            </a:r>
            <a:r>
              <a:rPr lang="sv-SE" dirty="0"/>
              <a:t> is a </a:t>
            </a:r>
            <a:r>
              <a:rPr lang="sv-SE" dirty="0" err="1"/>
              <a:t>subheading</a:t>
            </a:r>
            <a:endParaRPr lang="sv-SE" dirty="0"/>
          </a:p>
        </p:txBody>
      </p:sp>
      <p:pic>
        <p:nvPicPr>
          <p:cNvPr id="4" name="Bildobjekt 3">
            <a:extLst>
              <a:ext uri="{FF2B5EF4-FFF2-40B4-BE49-F238E27FC236}">
                <a16:creationId xmlns:a16="http://schemas.microsoft.com/office/drawing/2014/main" id="{20DA02D5-9287-41C2-41DF-F3E3F953F9D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135875" y="429853"/>
            <a:ext cx="1920240" cy="1115695"/>
          </a:xfrm>
          <a:prstGeom prst="rect">
            <a:avLst/>
          </a:prstGeom>
          <a:noFill/>
        </p:spPr>
      </p:pic>
    </p:spTree>
    <p:extLst>
      <p:ext uri="{BB962C8B-B14F-4D97-AF65-F5344CB8AC3E}">
        <p14:creationId xmlns:p14="http://schemas.microsoft.com/office/powerpoint/2010/main" val="25814077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ading with background image">
    <p:bg>
      <p:bgPr>
        <a:solidFill>
          <a:schemeClr val="tx2"/>
        </a:solidFill>
        <a:effectLst/>
      </p:bgPr>
    </p:bg>
    <p:spTree>
      <p:nvGrpSpPr>
        <p:cNvPr id="1" name=""/>
        <p:cNvGrpSpPr/>
        <p:nvPr/>
      </p:nvGrpSpPr>
      <p:grpSpPr>
        <a:xfrm>
          <a:off x="0" y="0"/>
          <a:ext cx="0" cy="0"/>
          <a:chOff x="0" y="0"/>
          <a:chExt cx="0" cy="0"/>
        </a:xfrm>
      </p:grpSpPr>
      <p:pic>
        <p:nvPicPr>
          <p:cNvPr id="3" name="Platshållare för bild 20">
            <a:extLst>
              <a:ext uri="{FF2B5EF4-FFF2-40B4-BE49-F238E27FC236}">
                <a16:creationId xmlns:a16="http://schemas.microsoft.com/office/drawing/2014/main" id="{A535A65A-8623-775B-9AE8-0DE0AE9AAF54}"/>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3" y="237"/>
            <a:ext cx="12192000" cy="6857525"/>
          </a:xfrm>
          <a:prstGeom prst="rect">
            <a:avLst/>
          </a:prstGeom>
        </p:spPr>
      </p:pic>
      <p:sp>
        <p:nvSpPr>
          <p:cNvPr id="2" name="Rektangel: rundade hörn 1">
            <a:extLst>
              <a:ext uri="{FF2B5EF4-FFF2-40B4-BE49-F238E27FC236}">
                <a16:creationId xmlns:a16="http://schemas.microsoft.com/office/drawing/2014/main" id="{ACBA2108-8830-9225-902D-0C8C9F2CAB3B}"/>
              </a:ext>
            </a:extLst>
          </p:cNvPr>
          <p:cNvSpPr/>
          <p:nvPr userDrawn="1"/>
        </p:nvSpPr>
        <p:spPr>
          <a:xfrm>
            <a:off x="2338871" y="1975401"/>
            <a:ext cx="7514251" cy="2818027"/>
          </a:xfrm>
          <a:prstGeom prst="roundRect">
            <a:avLst>
              <a:gd name="adj" fmla="val 50000"/>
            </a:avLst>
          </a:prstGeom>
          <a:solidFill>
            <a:srgbClr val="000000">
              <a:alpha val="6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FFFFFF"/>
              </a:solidFill>
              <a:effectLst/>
              <a:uLnTx/>
              <a:uFillTx/>
              <a:latin typeface="Georgia" panose="02040502050405020303"/>
              <a:ea typeface="+mn-ea"/>
              <a:cs typeface="+mn-cs"/>
            </a:endParaRPr>
          </a:p>
        </p:txBody>
      </p:sp>
      <p:sp>
        <p:nvSpPr>
          <p:cNvPr id="8" name="Rubrik 1">
            <a:extLst>
              <a:ext uri="{FF2B5EF4-FFF2-40B4-BE49-F238E27FC236}">
                <a16:creationId xmlns:a16="http://schemas.microsoft.com/office/drawing/2014/main" id="{16FA1B1F-4013-F29D-C89C-8F3BFB48E56D}"/>
              </a:ext>
            </a:extLst>
          </p:cNvPr>
          <p:cNvSpPr>
            <a:spLocks noGrp="1"/>
          </p:cNvSpPr>
          <p:nvPr>
            <p:ph type="ctrTitle" hasCustomPrompt="1"/>
          </p:nvPr>
        </p:nvSpPr>
        <p:spPr>
          <a:xfrm>
            <a:off x="2588817" y="1983453"/>
            <a:ext cx="7014358" cy="1472391"/>
          </a:xfrm>
        </p:spPr>
        <p:txBody>
          <a:bodyPr anchor="ctr" anchorCtr="0">
            <a:normAutofit/>
          </a:bodyPr>
          <a:lstStyle>
            <a:lvl1pPr algn="ctr">
              <a:defRPr sz="4400" i="0">
                <a:solidFill>
                  <a:schemeClr val="bg1"/>
                </a:solidFill>
              </a:defRPr>
            </a:lvl1pPr>
          </a:lstStyle>
          <a:p>
            <a:r>
              <a:rPr lang="sv-SE" dirty="0" err="1"/>
              <a:t>Heading</a:t>
            </a:r>
            <a:endParaRPr lang="sv-SE" dirty="0"/>
          </a:p>
        </p:txBody>
      </p:sp>
      <p:sp>
        <p:nvSpPr>
          <p:cNvPr id="7" name="Underrubrik 2">
            <a:extLst>
              <a:ext uri="{FF2B5EF4-FFF2-40B4-BE49-F238E27FC236}">
                <a16:creationId xmlns:a16="http://schemas.microsoft.com/office/drawing/2014/main" id="{52CB5BF4-FE02-29FA-86E0-41167E826065}"/>
              </a:ext>
            </a:extLst>
          </p:cNvPr>
          <p:cNvSpPr>
            <a:spLocks noGrp="1"/>
          </p:cNvSpPr>
          <p:nvPr>
            <p:ph type="subTitle" idx="1" hasCustomPrompt="1"/>
          </p:nvPr>
        </p:nvSpPr>
        <p:spPr>
          <a:xfrm>
            <a:off x="3512787" y="3826683"/>
            <a:ext cx="5166417" cy="595906"/>
          </a:xfrm>
        </p:spPr>
        <p:txBody>
          <a:bodyPr>
            <a:normAutofit/>
          </a:bodyPr>
          <a:lstStyle>
            <a:lvl1pPr marL="0" indent="0" algn="ct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err="1"/>
              <a:t>Here</a:t>
            </a:r>
            <a:r>
              <a:rPr lang="sv-SE" dirty="0"/>
              <a:t> is a </a:t>
            </a:r>
            <a:r>
              <a:rPr lang="sv-SE" dirty="0" err="1"/>
              <a:t>subheading</a:t>
            </a:r>
            <a:endParaRPr lang="sv-SE" dirty="0"/>
          </a:p>
        </p:txBody>
      </p:sp>
      <p:pic>
        <p:nvPicPr>
          <p:cNvPr id="4" name="Bildobjekt 3">
            <a:extLst>
              <a:ext uri="{FF2B5EF4-FFF2-40B4-BE49-F238E27FC236}">
                <a16:creationId xmlns:a16="http://schemas.microsoft.com/office/drawing/2014/main" id="{B0A66544-DC61-684E-C102-B2CE9F07E1B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135875" y="429853"/>
            <a:ext cx="1920240" cy="1115695"/>
          </a:xfrm>
          <a:prstGeom prst="rect">
            <a:avLst/>
          </a:prstGeom>
          <a:noFill/>
        </p:spPr>
      </p:pic>
    </p:spTree>
    <p:extLst>
      <p:ext uri="{BB962C8B-B14F-4D97-AF65-F5344CB8AC3E}">
        <p14:creationId xmlns:p14="http://schemas.microsoft.com/office/powerpoint/2010/main" val="1266085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Heading with background image">
    <p:bg>
      <p:bgPr>
        <a:solidFill>
          <a:schemeClr val="tx2"/>
        </a:solidFill>
        <a:effectLst/>
      </p:bgPr>
    </p:bg>
    <p:spTree>
      <p:nvGrpSpPr>
        <p:cNvPr id="1" name=""/>
        <p:cNvGrpSpPr/>
        <p:nvPr/>
      </p:nvGrpSpPr>
      <p:grpSpPr>
        <a:xfrm>
          <a:off x="0" y="0"/>
          <a:ext cx="0" cy="0"/>
          <a:chOff x="0" y="0"/>
          <a:chExt cx="0" cy="0"/>
        </a:xfrm>
      </p:grpSpPr>
      <p:pic>
        <p:nvPicPr>
          <p:cNvPr id="17" name="Bildobjekt 16">
            <a:extLst>
              <a:ext uri="{FF2B5EF4-FFF2-40B4-BE49-F238E27FC236}">
                <a16:creationId xmlns:a16="http://schemas.microsoft.com/office/drawing/2014/main" id="{B946542F-ABFC-909E-5155-FEC7FB6A1583}"/>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 y="0"/>
            <a:ext cx="12191998" cy="6857999"/>
          </a:xfrm>
          <a:prstGeom prst="rect">
            <a:avLst/>
          </a:prstGeom>
        </p:spPr>
      </p:pic>
      <p:sp>
        <p:nvSpPr>
          <p:cNvPr id="20" name="Rektangel: rundade hörn 19">
            <a:extLst>
              <a:ext uri="{FF2B5EF4-FFF2-40B4-BE49-F238E27FC236}">
                <a16:creationId xmlns:a16="http://schemas.microsoft.com/office/drawing/2014/main" id="{5471D428-DEC9-43C2-79EB-41C38CB498FA}"/>
              </a:ext>
            </a:extLst>
          </p:cNvPr>
          <p:cNvSpPr/>
          <p:nvPr userDrawn="1"/>
        </p:nvSpPr>
        <p:spPr>
          <a:xfrm>
            <a:off x="2338871" y="1975401"/>
            <a:ext cx="7514251" cy="2818027"/>
          </a:xfrm>
          <a:prstGeom prst="roundRect">
            <a:avLst>
              <a:gd name="adj" fmla="val 50000"/>
            </a:avLst>
          </a:prstGeom>
          <a:solidFill>
            <a:srgbClr val="000000">
              <a:alpha val="6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FFFFFF"/>
              </a:solidFill>
              <a:effectLst/>
              <a:uLnTx/>
              <a:uFillTx/>
              <a:latin typeface="Georgia" panose="02040502050405020303"/>
              <a:ea typeface="+mn-ea"/>
              <a:cs typeface="+mn-cs"/>
            </a:endParaRPr>
          </a:p>
        </p:txBody>
      </p:sp>
      <p:sp>
        <p:nvSpPr>
          <p:cNvPr id="22" name="Rubrik 1">
            <a:extLst>
              <a:ext uri="{FF2B5EF4-FFF2-40B4-BE49-F238E27FC236}">
                <a16:creationId xmlns:a16="http://schemas.microsoft.com/office/drawing/2014/main" id="{BA2CC3AB-3EF4-AB6D-F67C-E67FD255DD14}"/>
              </a:ext>
            </a:extLst>
          </p:cNvPr>
          <p:cNvSpPr>
            <a:spLocks noGrp="1"/>
          </p:cNvSpPr>
          <p:nvPr>
            <p:ph type="ctrTitle" hasCustomPrompt="1"/>
          </p:nvPr>
        </p:nvSpPr>
        <p:spPr>
          <a:xfrm>
            <a:off x="2588817" y="1983453"/>
            <a:ext cx="7014358" cy="1472391"/>
          </a:xfrm>
        </p:spPr>
        <p:txBody>
          <a:bodyPr anchor="ctr" anchorCtr="0">
            <a:normAutofit/>
          </a:bodyPr>
          <a:lstStyle>
            <a:lvl1pPr algn="ctr">
              <a:defRPr sz="4400" i="0">
                <a:solidFill>
                  <a:schemeClr val="bg1"/>
                </a:solidFill>
              </a:defRPr>
            </a:lvl1pPr>
          </a:lstStyle>
          <a:p>
            <a:r>
              <a:rPr lang="sv-SE" dirty="0" err="1"/>
              <a:t>Heading</a:t>
            </a:r>
            <a:endParaRPr lang="sv-SE" dirty="0"/>
          </a:p>
        </p:txBody>
      </p:sp>
      <p:sp>
        <p:nvSpPr>
          <p:cNvPr id="23" name="Underrubrik 2">
            <a:extLst>
              <a:ext uri="{FF2B5EF4-FFF2-40B4-BE49-F238E27FC236}">
                <a16:creationId xmlns:a16="http://schemas.microsoft.com/office/drawing/2014/main" id="{E5413510-8F5C-06A9-A689-AE52C9C31DE5}"/>
              </a:ext>
            </a:extLst>
          </p:cNvPr>
          <p:cNvSpPr>
            <a:spLocks noGrp="1"/>
          </p:cNvSpPr>
          <p:nvPr>
            <p:ph type="subTitle" idx="1" hasCustomPrompt="1"/>
          </p:nvPr>
        </p:nvSpPr>
        <p:spPr>
          <a:xfrm>
            <a:off x="3512787" y="3826683"/>
            <a:ext cx="5166417" cy="595906"/>
          </a:xfrm>
        </p:spPr>
        <p:txBody>
          <a:bodyPr>
            <a:normAutofit/>
          </a:bodyPr>
          <a:lstStyle>
            <a:lvl1pPr marL="0" indent="0" algn="ct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err="1"/>
              <a:t>Here</a:t>
            </a:r>
            <a:r>
              <a:rPr lang="sv-SE" dirty="0"/>
              <a:t> is a </a:t>
            </a:r>
            <a:r>
              <a:rPr lang="sv-SE" dirty="0" err="1"/>
              <a:t>subheading</a:t>
            </a:r>
            <a:endParaRPr lang="sv-SE" dirty="0"/>
          </a:p>
        </p:txBody>
      </p:sp>
    </p:spTree>
    <p:extLst>
      <p:ext uri="{BB962C8B-B14F-4D97-AF65-F5344CB8AC3E}">
        <p14:creationId xmlns:p14="http://schemas.microsoft.com/office/powerpoint/2010/main" val="12556620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 Heading with background image">
    <p:bg>
      <p:bgPr>
        <a:solidFill>
          <a:schemeClr val="tx2"/>
        </a:solidFill>
        <a:effectLst/>
      </p:bgPr>
    </p:bg>
    <p:spTree>
      <p:nvGrpSpPr>
        <p:cNvPr id="1" name=""/>
        <p:cNvGrpSpPr/>
        <p:nvPr/>
      </p:nvGrpSpPr>
      <p:grpSpPr>
        <a:xfrm>
          <a:off x="0" y="0"/>
          <a:ext cx="0" cy="0"/>
          <a:chOff x="0" y="0"/>
          <a:chExt cx="0" cy="0"/>
        </a:xfrm>
      </p:grpSpPr>
      <p:pic>
        <p:nvPicPr>
          <p:cNvPr id="3" name="Platshållare för bild 20">
            <a:extLst>
              <a:ext uri="{FF2B5EF4-FFF2-40B4-BE49-F238E27FC236}">
                <a16:creationId xmlns:a16="http://schemas.microsoft.com/office/drawing/2014/main" id="{A535A65A-8623-775B-9AE8-0DE0AE9AAF54}"/>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58" y="0"/>
            <a:ext cx="12191677" cy="6858000"/>
          </a:xfrm>
          <a:prstGeom prst="rect">
            <a:avLst/>
          </a:prstGeom>
        </p:spPr>
      </p:pic>
      <p:sp>
        <p:nvSpPr>
          <p:cNvPr id="2" name="Rektangel: rundade hörn 1">
            <a:extLst>
              <a:ext uri="{FF2B5EF4-FFF2-40B4-BE49-F238E27FC236}">
                <a16:creationId xmlns:a16="http://schemas.microsoft.com/office/drawing/2014/main" id="{ACBA2108-8830-9225-902D-0C8C9F2CAB3B}"/>
              </a:ext>
            </a:extLst>
          </p:cNvPr>
          <p:cNvSpPr/>
          <p:nvPr userDrawn="1"/>
        </p:nvSpPr>
        <p:spPr>
          <a:xfrm>
            <a:off x="2338871" y="1975401"/>
            <a:ext cx="7514251" cy="2818027"/>
          </a:xfrm>
          <a:prstGeom prst="roundRect">
            <a:avLst>
              <a:gd name="adj" fmla="val 50000"/>
            </a:avLst>
          </a:prstGeom>
          <a:solidFill>
            <a:srgbClr val="000000">
              <a:alpha val="6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FFFFFF"/>
              </a:solidFill>
              <a:effectLst/>
              <a:uLnTx/>
              <a:uFillTx/>
              <a:latin typeface="Georgia" panose="02040502050405020303"/>
              <a:ea typeface="+mn-ea"/>
              <a:cs typeface="+mn-cs"/>
            </a:endParaRPr>
          </a:p>
        </p:txBody>
      </p:sp>
      <p:sp>
        <p:nvSpPr>
          <p:cNvPr id="8" name="Rubrik 1">
            <a:extLst>
              <a:ext uri="{FF2B5EF4-FFF2-40B4-BE49-F238E27FC236}">
                <a16:creationId xmlns:a16="http://schemas.microsoft.com/office/drawing/2014/main" id="{16FA1B1F-4013-F29D-C89C-8F3BFB48E56D}"/>
              </a:ext>
            </a:extLst>
          </p:cNvPr>
          <p:cNvSpPr>
            <a:spLocks noGrp="1"/>
          </p:cNvSpPr>
          <p:nvPr>
            <p:ph type="ctrTitle" hasCustomPrompt="1"/>
          </p:nvPr>
        </p:nvSpPr>
        <p:spPr>
          <a:xfrm>
            <a:off x="2588817" y="1983453"/>
            <a:ext cx="7014358" cy="1472391"/>
          </a:xfrm>
        </p:spPr>
        <p:txBody>
          <a:bodyPr anchor="ctr" anchorCtr="0">
            <a:normAutofit/>
          </a:bodyPr>
          <a:lstStyle>
            <a:lvl1pPr algn="ctr">
              <a:defRPr sz="4400" i="0">
                <a:solidFill>
                  <a:schemeClr val="bg1"/>
                </a:solidFill>
              </a:defRPr>
            </a:lvl1pPr>
          </a:lstStyle>
          <a:p>
            <a:r>
              <a:rPr lang="sv-SE" dirty="0" err="1"/>
              <a:t>Heading</a:t>
            </a:r>
            <a:endParaRPr lang="sv-SE" dirty="0"/>
          </a:p>
        </p:txBody>
      </p:sp>
      <p:sp>
        <p:nvSpPr>
          <p:cNvPr id="7" name="Underrubrik 2">
            <a:extLst>
              <a:ext uri="{FF2B5EF4-FFF2-40B4-BE49-F238E27FC236}">
                <a16:creationId xmlns:a16="http://schemas.microsoft.com/office/drawing/2014/main" id="{52CB5BF4-FE02-29FA-86E0-41167E826065}"/>
              </a:ext>
            </a:extLst>
          </p:cNvPr>
          <p:cNvSpPr>
            <a:spLocks noGrp="1"/>
          </p:cNvSpPr>
          <p:nvPr>
            <p:ph type="subTitle" idx="1" hasCustomPrompt="1"/>
          </p:nvPr>
        </p:nvSpPr>
        <p:spPr>
          <a:xfrm>
            <a:off x="3512787" y="3826683"/>
            <a:ext cx="5166417" cy="595906"/>
          </a:xfrm>
        </p:spPr>
        <p:txBody>
          <a:bodyPr>
            <a:normAutofit/>
          </a:bodyPr>
          <a:lstStyle>
            <a:lvl1pPr marL="0" indent="0" algn="ct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err="1"/>
              <a:t>Here</a:t>
            </a:r>
            <a:r>
              <a:rPr lang="sv-SE" dirty="0"/>
              <a:t> is a </a:t>
            </a:r>
            <a:r>
              <a:rPr lang="sv-SE" dirty="0" err="1"/>
              <a:t>subheading</a:t>
            </a:r>
            <a:endParaRPr lang="sv-SE" dirty="0"/>
          </a:p>
        </p:txBody>
      </p:sp>
      <p:pic>
        <p:nvPicPr>
          <p:cNvPr id="4" name="Bildobjekt 3">
            <a:extLst>
              <a:ext uri="{FF2B5EF4-FFF2-40B4-BE49-F238E27FC236}">
                <a16:creationId xmlns:a16="http://schemas.microsoft.com/office/drawing/2014/main" id="{20DA02D5-9287-41C2-41DF-F3E3F953F9D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135875" y="429853"/>
            <a:ext cx="1920240" cy="1115695"/>
          </a:xfrm>
          <a:prstGeom prst="rect">
            <a:avLst/>
          </a:prstGeom>
          <a:noFill/>
        </p:spPr>
      </p:pic>
    </p:spTree>
    <p:extLst>
      <p:ext uri="{BB962C8B-B14F-4D97-AF65-F5344CB8AC3E}">
        <p14:creationId xmlns:p14="http://schemas.microsoft.com/office/powerpoint/2010/main" val="5554616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 Heading with background image">
    <p:bg>
      <p:bgPr>
        <a:solidFill>
          <a:schemeClr val="tx2"/>
        </a:solidFill>
        <a:effectLst/>
      </p:bgPr>
    </p:bg>
    <p:spTree>
      <p:nvGrpSpPr>
        <p:cNvPr id="1" name=""/>
        <p:cNvGrpSpPr/>
        <p:nvPr/>
      </p:nvGrpSpPr>
      <p:grpSpPr>
        <a:xfrm>
          <a:off x="0" y="0"/>
          <a:ext cx="0" cy="0"/>
          <a:chOff x="0" y="0"/>
          <a:chExt cx="0" cy="0"/>
        </a:xfrm>
      </p:grpSpPr>
      <p:pic>
        <p:nvPicPr>
          <p:cNvPr id="17" name="Bildobjekt 16">
            <a:extLst>
              <a:ext uri="{FF2B5EF4-FFF2-40B4-BE49-F238E27FC236}">
                <a16:creationId xmlns:a16="http://schemas.microsoft.com/office/drawing/2014/main" id="{B946542F-ABFC-909E-5155-FEC7FB6A1583}"/>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 y="0"/>
            <a:ext cx="12191998" cy="6857999"/>
          </a:xfrm>
          <a:prstGeom prst="rect">
            <a:avLst/>
          </a:prstGeom>
        </p:spPr>
      </p:pic>
      <p:sp>
        <p:nvSpPr>
          <p:cNvPr id="20" name="Rektangel: rundade hörn 19">
            <a:extLst>
              <a:ext uri="{FF2B5EF4-FFF2-40B4-BE49-F238E27FC236}">
                <a16:creationId xmlns:a16="http://schemas.microsoft.com/office/drawing/2014/main" id="{5471D428-DEC9-43C2-79EB-41C38CB498FA}"/>
              </a:ext>
            </a:extLst>
          </p:cNvPr>
          <p:cNvSpPr/>
          <p:nvPr userDrawn="1"/>
        </p:nvSpPr>
        <p:spPr>
          <a:xfrm>
            <a:off x="2338871" y="1975401"/>
            <a:ext cx="7514251" cy="2818027"/>
          </a:xfrm>
          <a:prstGeom prst="roundRect">
            <a:avLst>
              <a:gd name="adj" fmla="val 50000"/>
            </a:avLst>
          </a:prstGeom>
          <a:solidFill>
            <a:srgbClr val="000000">
              <a:alpha val="6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FFFFFF"/>
              </a:solidFill>
              <a:effectLst/>
              <a:uLnTx/>
              <a:uFillTx/>
              <a:latin typeface="Georgia" panose="02040502050405020303"/>
              <a:ea typeface="+mn-ea"/>
              <a:cs typeface="+mn-cs"/>
            </a:endParaRPr>
          </a:p>
        </p:txBody>
      </p:sp>
      <p:sp>
        <p:nvSpPr>
          <p:cNvPr id="22" name="Rubrik 1">
            <a:extLst>
              <a:ext uri="{FF2B5EF4-FFF2-40B4-BE49-F238E27FC236}">
                <a16:creationId xmlns:a16="http://schemas.microsoft.com/office/drawing/2014/main" id="{BA2CC3AB-3EF4-AB6D-F67C-E67FD255DD14}"/>
              </a:ext>
            </a:extLst>
          </p:cNvPr>
          <p:cNvSpPr>
            <a:spLocks noGrp="1"/>
          </p:cNvSpPr>
          <p:nvPr>
            <p:ph type="ctrTitle" hasCustomPrompt="1"/>
          </p:nvPr>
        </p:nvSpPr>
        <p:spPr>
          <a:xfrm>
            <a:off x="2588817" y="1983453"/>
            <a:ext cx="7014358" cy="1472391"/>
          </a:xfrm>
        </p:spPr>
        <p:txBody>
          <a:bodyPr anchor="ctr" anchorCtr="0">
            <a:normAutofit/>
          </a:bodyPr>
          <a:lstStyle>
            <a:lvl1pPr algn="ctr">
              <a:defRPr sz="4400" i="0">
                <a:solidFill>
                  <a:schemeClr val="bg1"/>
                </a:solidFill>
              </a:defRPr>
            </a:lvl1pPr>
          </a:lstStyle>
          <a:p>
            <a:r>
              <a:rPr lang="sv-SE" dirty="0" err="1"/>
              <a:t>Heading</a:t>
            </a:r>
            <a:endParaRPr lang="sv-SE" dirty="0"/>
          </a:p>
        </p:txBody>
      </p:sp>
      <p:sp>
        <p:nvSpPr>
          <p:cNvPr id="23" name="Underrubrik 2">
            <a:extLst>
              <a:ext uri="{FF2B5EF4-FFF2-40B4-BE49-F238E27FC236}">
                <a16:creationId xmlns:a16="http://schemas.microsoft.com/office/drawing/2014/main" id="{E5413510-8F5C-06A9-A689-AE52C9C31DE5}"/>
              </a:ext>
            </a:extLst>
          </p:cNvPr>
          <p:cNvSpPr>
            <a:spLocks noGrp="1"/>
          </p:cNvSpPr>
          <p:nvPr>
            <p:ph type="subTitle" idx="1" hasCustomPrompt="1"/>
          </p:nvPr>
        </p:nvSpPr>
        <p:spPr>
          <a:xfrm>
            <a:off x="3512787" y="3826683"/>
            <a:ext cx="5166417" cy="595906"/>
          </a:xfrm>
        </p:spPr>
        <p:txBody>
          <a:bodyPr>
            <a:normAutofit/>
          </a:bodyPr>
          <a:lstStyle>
            <a:lvl1pPr marL="0" indent="0" algn="ct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err="1"/>
              <a:t>Here</a:t>
            </a:r>
            <a:r>
              <a:rPr lang="sv-SE" dirty="0"/>
              <a:t> is a </a:t>
            </a:r>
            <a:r>
              <a:rPr lang="sv-SE" dirty="0" err="1"/>
              <a:t>subheading</a:t>
            </a:r>
            <a:endParaRPr lang="sv-SE" dirty="0"/>
          </a:p>
        </p:txBody>
      </p:sp>
      <p:pic>
        <p:nvPicPr>
          <p:cNvPr id="2" name="Bildobjekt 1">
            <a:extLst>
              <a:ext uri="{FF2B5EF4-FFF2-40B4-BE49-F238E27FC236}">
                <a16:creationId xmlns:a16="http://schemas.microsoft.com/office/drawing/2014/main" id="{C78DA4DE-82E1-1F55-A9B6-A98C626AE63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135875" y="429853"/>
            <a:ext cx="1920240" cy="1115695"/>
          </a:xfrm>
          <a:prstGeom prst="rect">
            <a:avLst/>
          </a:prstGeom>
          <a:noFill/>
        </p:spPr>
      </p:pic>
    </p:spTree>
    <p:extLst>
      <p:ext uri="{BB962C8B-B14F-4D97-AF65-F5344CB8AC3E}">
        <p14:creationId xmlns:p14="http://schemas.microsoft.com/office/powerpoint/2010/main" val="8103876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 Heading with background image">
    <p:bg>
      <p:bgPr>
        <a:solidFill>
          <a:schemeClr val="tx2"/>
        </a:solidFill>
        <a:effectLst/>
      </p:bgPr>
    </p:bg>
    <p:spTree>
      <p:nvGrpSpPr>
        <p:cNvPr id="1" name=""/>
        <p:cNvGrpSpPr/>
        <p:nvPr/>
      </p:nvGrpSpPr>
      <p:grpSpPr>
        <a:xfrm>
          <a:off x="0" y="0"/>
          <a:ext cx="0" cy="0"/>
          <a:chOff x="0" y="0"/>
          <a:chExt cx="0" cy="0"/>
        </a:xfrm>
      </p:grpSpPr>
      <p:pic>
        <p:nvPicPr>
          <p:cNvPr id="17" name="Bildobjekt 16">
            <a:extLst>
              <a:ext uri="{FF2B5EF4-FFF2-40B4-BE49-F238E27FC236}">
                <a16:creationId xmlns:a16="http://schemas.microsoft.com/office/drawing/2014/main" id="{B946542F-ABFC-909E-5155-FEC7FB6A1583}"/>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 y="0"/>
            <a:ext cx="12191998" cy="6857999"/>
          </a:xfrm>
          <a:prstGeom prst="rect">
            <a:avLst/>
          </a:prstGeom>
        </p:spPr>
      </p:pic>
      <p:sp>
        <p:nvSpPr>
          <p:cNvPr id="20" name="Rektangel: rundade hörn 19">
            <a:extLst>
              <a:ext uri="{FF2B5EF4-FFF2-40B4-BE49-F238E27FC236}">
                <a16:creationId xmlns:a16="http://schemas.microsoft.com/office/drawing/2014/main" id="{5471D428-DEC9-43C2-79EB-41C38CB498FA}"/>
              </a:ext>
            </a:extLst>
          </p:cNvPr>
          <p:cNvSpPr/>
          <p:nvPr userDrawn="1"/>
        </p:nvSpPr>
        <p:spPr>
          <a:xfrm>
            <a:off x="2338871" y="1975401"/>
            <a:ext cx="7514251" cy="2818027"/>
          </a:xfrm>
          <a:prstGeom prst="roundRect">
            <a:avLst>
              <a:gd name="adj" fmla="val 50000"/>
            </a:avLst>
          </a:prstGeom>
          <a:solidFill>
            <a:srgbClr val="000000">
              <a:alpha val="6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FFFFFF"/>
              </a:solidFill>
              <a:effectLst/>
              <a:uLnTx/>
              <a:uFillTx/>
              <a:latin typeface="Georgia" panose="02040502050405020303"/>
              <a:ea typeface="+mn-ea"/>
              <a:cs typeface="+mn-cs"/>
            </a:endParaRPr>
          </a:p>
        </p:txBody>
      </p:sp>
      <p:sp>
        <p:nvSpPr>
          <p:cNvPr id="22" name="Rubrik 1">
            <a:extLst>
              <a:ext uri="{FF2B5EF4-FFF2-40B4-BE49-F238E27FC236}">
                <a16:creationId xmlns:a16="http://schemas.microsoft.com/office/drawing/2014/main" id="{BA2CC3AB-3EF4-AB6D-F67C-E67FD255DD14}"/>
              </a:ext>
            </a:extLst>
          </p:cNvPr>
          <p:cNvSpPr>
            <a:spLocks noGrp="1"/>
          </p:cNvSpPr>
          <p:nvPr>
            <p:ph type="ctrTitle" hasCustomPrompt="1"/>
          </p:nvPr>
        </p:nvSpPr>
        <p:spPr>
          <a:xfrm>
            <a:off x="2588817" y="1983453"/>
            <a:ext cx="7014358" cy="1472391"/>
          </a:xfrm>
        </p:spPr>
        <p:txBody>
          <a:bodyPr anchor="ctr" anchorCtr="0">
            <a:normAutofit/>
          </a:bodyPr>
          <a:lstStyle>
            <a:lvl1pPr algn="ctr">
              <a:defRPr sz="4400" i="0">
                <a:solidFill>
                  <a:schemeClr val="bg1"/>
                </a:solidFill>
              </a:defRPr>
            </a:lvl1pPr>
          </a:lstStyle>
          <a:p>
            <a:r>
              <a:rPr lang="sv-SE" dirty="0" err="1"/>
              <a:t>Heading</a:t>
            </a:r>
            <a:endParaRPr lang="sv-SE" dirty="0"/>
          </a:p>
        </p:txBody>
      </p:sp>
      <p:sp>
        <p:nvSpPr>
          <p:cNvPr id="23" name="Underrubrik 2">
            <a:extLst>
              <a:ext uri="{FF2B5EF4-FFF2-40B4-BE49-F238E27FC236}">
                <a16:creationId xmlns:a16="http://schemas.microsoft.com/office/drawing/2014/main" id="{E5413510-8F5C-06A9-A689-AE52C9C31DE5}"/>
              </a:ext>
            </a:extLst>
          </p:cNvPr>
          <p:cNvSpPr>
            <a:spLocks noGrp="1"/>
          </p:cNvSpPr>
          <p:nvPr>
            <p:ph type="subTitle" idx="1" hasCustomPrompt="1"/>
          </p:nvPr>
        </p:nvSpPr>
        <p:spPr>
          <a:xfrm>
            <a:off x="3512787" y="3826683"/>
            <a:ext cx="5166417" cy="595906"/>
          </a:xfrm>
        </p:spPr>
        <p:txBody>
          <a:bodyPr>
            <a:normAutofit/>
          </a:bodyPr>
          <a:lstStyle>
            <a:lvl1pPr marL="0" indent="0" algn="ct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err="1"/>
              <a:t>Here</a:t>
            </a:r>
            <a:r>
              <a:rPr lang="sv-SE" dirty="0"/>
              <a:t> is a </a:t>
            </a:r>
            <a:r>
              <a:rPr lang="sv-SE" dirty="0" err="1"/>
              <a:t>subheading</a:t>
            </a:r>
            <a:endParaRPr lang="sv-SE" dirty="0"/>
          </a:p>
        </p:txBody>
      </p:sp>
      <p:pic>
        <p:nvPicPr>
          <p:cNvPr id="2" name="Bildobjekt 1">
            <a:extLst>
              <a:ext uri="{FF2B5EF4-FFF2-40B4-BE49-F238E27FC236}">
                <a16:creationId xmlns:a16="http://schemas.microsoft.com/office/drawing/2014/main" id="{C78DA4DE-82E1-1F55-A9B6-A98C626AE63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135875" y="429853"/>
            <a:ext cx="1920240" cy="1115695"/>
          </a:xfrm>
          <a:prstGeom prst="rect">
            <a:avLst/>
          </a:prstGeom>
          <a:noFill/>
        </p:spPr>
      </p:pic>
    </p:spTree>
    <p:extLst>
      <p:ext uri="{BB962C8B-B14F-4D97-AF65-F5344CB8AC3E}">
        <p14:creationId xmlns:p14="http://schemas.microsoft.com/office/powerpoint/2010/main" val="34027386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eading with bullet points">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AB9BD9B-1939-FAFC-C8DF-63FE45AE8445}"/>
              </a:ext>
            </a:extLst>
          </p:cNvPr>
          <p:cNvSpPr>
            <a:spLocks noGrp="1"/>
          </p:cNvSpPr>
          <p:nvPr>
            <p:ph type="ctrTitle" hasCustomPrompt="1"/>
          </p:nvPr>
        </p:nvSpPr>
        <p:spPr>
          <a:xfrm>
            <a:off x="522000" y="720000"/>
            <a:ext cx="11160000" cy="1440000"/>
          </a:xfrm>
        </p:spPr>
        <p:txBody>
          <a:bodyPr anchor="ctr" anchorCtr="0">
            <a:normAutofit/>
          </a:bodyPr>
          <a:lstStyle>
            <a:lvl1pPr algn="l">
              <a:defRPr sz="4400" i="0">
                <a:solidFill>
                  <a:schemeClr val="tx1"/>
                </a:solidFill>
              </a:defRPr>
            </a:lvl1pPr>
          </a:lstStyle>
          <a:p>
            <a:r>
              <a:rPr lang="sv-SE" dirty="0" err="1"/>
              <a:t>Heading</a:t>
            </a:r>
            <a:endParaRPr lang="sv-SE" dirty="0"/>
          </a:p>
        </p:txBody>
      </p:sp>
      <p:sp>
        <p:nvSpPr>
          <p:cNvPr id="10" name="Platshållare för innehåll 9">
            <a:extLst>
              <a:ext uri="{FF2B5EF4-FFF2-40B4-BE49-F238E27FC236}">
                <a16:creationId xmlns:a16="http://schemas.microsoft.com/office/drawing/2014/main" id="{03FE9A5C-0BA5-AD55-C653-AF110B70BAA2}"/>
              </a:ext>
            </a:extLst>
          </p:cNvPr>
          <p:cNvSpPr>
            <a:spLocks noGrp="1"/>
          </p:cNvSpPr>
          <p:nvPr>
            <p:ph sz="quarter" idx="10" hasCustomPrompt="1"/>
          </p:nvPr>
        </p:nvSpPr>
        <p:spPr>
          <a:xfrm>
            <a:off x="522000" y="2520000"/>
            <a:ext cx="11160000" cy="3240000"/>
          </a:xfrm>
        </p:spPr>
        <p:txBody>
          <a:bodyPr/>
          <a:lstStyle>
            <a:lvl1pPr>
              <a:defRPr>
                <a:solidFill>
                  <a:schemeClr val="tx1"/>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err="1"/>
              <a:t>Bullet</a:t>
            </a:r>
            <a:r>
              <a:rPr lang="sv-SE" dirty="0"/>
              <a:t> </a:t>
            </a:r>
            <a:r>
              <a:rPr lang="sv-SE" dirty="0" err="1"/>
              <a:t>points</a:t>
            </a:r>
            <a:endParaRPr lang="sv-SE" dirty="0"/>
          </a:p>
        </p:txBody>
      </p:sp>
      <p:pic>
        <p:nvPicPr>
          <p:cNvPr id="5" name="Bildobjekt 4" descr="En bild som visar text, Teckensnitt, symbol, emblem&#10;&#10;Automatiskt genererad beskrivning">
            <a:extLst>
              <a:ext uri="{FF2B5EF4-FFF2-40B4-BE49-F238E27FC236}">
                <a16:creationId xmlns:a16="http://schemas.microsoft.com/office/drawing/2014/main" id="{672029F1-7296-111A-669A-88D95F57EA57}"/>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670400" y="5922000"/>
            <a:ext cx="1244163" cy="720000"/>
          </a:xfrm>
          <a:prstGeom prst="rect">
            <a:avLst/>
          </a:prstGeom>
        </p:spPr>
      </p:pic>
    </p:spTree>
    <p:extLst>
      <p:ext uri="{BB962C8B-B14F-4D97-AF65-F5344CB8AC3E}">
        <p14:creationId xmlns:p14="http://schemas.microsoft.com/office/powerpoint/2010/main" val="40995931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eading with text">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8BF0545-E5D6-B186-0CA5-4ED34A34A330}"/>
              </a:ext>
            </a:extLst>
          </p:cNvPr>
          <p:cNvSpPr txBox="1">
            <a:spLocks/>
          </p:cNvSpPr>
          <p:nvPr userDrawn="1"/>
        </p:nvSpPr>
        <p:spPr>
          <a:xfrm>
            <a:off x="813147" y="2919663"/>
            <a:ext cx="10565706" cy="3288631"/>
          </a:xfrm>
          <a:prstGeom prst="rect">
            <a:avLst/>
          </a:prstGeom>
        </p:spPr>
        <p:txBody>
          <a:bodyPr vert="horz" lIns="91440" tIns="45720" rIns="91440" bIns="45720" rtlCol="0" anchor="ctr" anchorCtr="0">
            <a:normAutofit/>
          </a:bodyPr>
          <a:lstStyle>
            <a:lvl1pPr algn="ctr" defTabSz="914400" rtl="0" eaLnBrk="1" latinLnBrk="0" hangingPunct="1">
              <a:lnSpc>
                <a:spcPct val="100000"/>
              </a:lnSpc>
              <a:spcBef>
                <a:spcPct val="0"/>
              </a:spcBef>
              <a:buNone/>
              <a:defRPr sz="4400" b="0" i="0" kern="1200">
                <a:solidFill>
                  <a:schemeClr val="bg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sv-SE" sz="1800" b="0" i="0" u="none" strike="noStrike" kern="1200" cap="none" spc="0" normalizeH="0" baseline="0" noProof="0" dirty="0">
              <a:ln>
                <a:noFill/>
              </a:ln>
              <a:solidFill>
                <a:srgbClr val="FFFFFF"/>
              </a:solidFill>
              <a:effectLst/>
              <a:uLnTx/>
              <a:uFillTx/>
              <a:latin typeface="Georgia" panose="02040502050405020303"/>
              <a:ea typeface="+mj-ea"/>
              <a:cs typeface="+mj-cs"/>
            </a:endParaRPr>
          </a:p>
        </p:txBody>
      </p:sp>
      <p:sp>
        <p:nvSpPr>
          <p:cNvPr id="4" name="Rubrik 1">
            <a:extLst>
              <a:ext uri="{FF2B5EF4-FFF2-40B4-BE49-F238E27FC236}">
                <a16:creationId xmlns:a16="http://schemas.microsoft.com/office/drawing/2014/main" id="{65020989-FB84-5970-CED0-5CF8044E17D4}"/>
              </a:ext>
            </a:extLst>
          </p:cNvPr>
          <p:cNvSpPr>
            <a:spLocks noGrp="1"/>
          </p:cNvSpPr>
          <p:nvPr>
            <p:ph type="ctrTitle" hasCustomPrompt="1"/>
          </p:nvPr>
        </p:nvSpPr>
        <p:spPr>
          <a:xfrm>
            <a:off x="522000" y="720000"/>
            <a:ext cx="11160000" cy="1440000"/>
          </a:xfrm>
        </p:spPr>
        <p:txBody>
          <a:bodyPr anchor="ctr" anchorCtr="0">
            <a:normAutofit/>
          </a:bodyPr>
          <a:lstStyle>
            <a:lvl1pPr algn="l">
              <a:defRPr sz="4400" i="0">
                <a:solidFill>
                  <a:schemeClr val="tx1"/>
                </a:solidFill>
              </a:defRPr>
            </a:lvl1pPr>
          </a:lstStyle>
          <a:p>
            <a:r>
              <a:rPr lang="sv-SE" dirty="0" err="1"/>
              <a:t>Heading</a:t>
            </a:r>
            <a:endParaRPr lang="sv-SE" dirty="0"/>
          </a:p>
        </p:txBody>
      </p:sp>
      <p:sp>
        <p:nvSpPr>
          <p:cNvPr id="13" name="Platshållare för innehåll 12">
            <a:extLst>
              <a:ext uri="{FF2B5EF4-FFF2-40B4-BE49-F238E27FC236}">
                <a16:creationId xmlns:a16="http://schemas.microsoft.com/office/drawing/2014/main" id="{A4DA8382-5830-DABC-D0EE-080BFD44ACC1}"/>
              </a:ext>
            </a:extLst>
          </p:cNvPr>
          <p:cNvSpPr>
            <a:spLocks noGrp="1"/>
          </p:cNvSpPr>
          <p:nvPr>
            <p:ph sz="quarter" idx="10" hasCustomPrompt="1"/>
          </p:nvPr>
        </p:nvSpPr>
        <p:spPr>
          <a:xfrm>
            <a:off x="522000" y="2520000"/>
            <a:ext cx="11160000" cy="3238181"/>
          </a:xfrm>
        </p:spPr>
        <p:txBody>
          <a:bodyPr/>
          <a:lstStyle>
            <a:lvl1pPr marL="0" indent="0">
              <a:buNone/>
              <a:defRPr>
                <a:solidFill>
                  <a:schemeClr val="tx1"/>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a:t>text</a:t>
            </a:r>
          </a:p>
        </p:txBody>
      </p:sp>
      <p:pic>
        <p:nvPicPr>
          <p:cNvPr id="3" name="Bildobjekt 2" descr="En bild som visar text, Teckensnitt, symbol, emblem&#10;&#10;Automatiskt genererad beskrivning">
            <a:extLst>
              <a:ext uri="{FF2B5EF4-FFF2-40B4-BE49-F238E27FC236}">
                <a16:creationId xmlns:a16="http://schemas.microsoft.com/office/drawing/2014/main" id="{1BCD02F2-0F52-3557-B414-B80FE260BBB4}"/>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670400" y="5922000"/>
            <a:ext cx="1244163" cy="720000"/>
          </a:xfrm>
          <a:prstGeom prst="rect">
            <a:avLst/>
          </a:prstGeom>
        </p:spPr>
      </p:pic>
    </p:spTree>
    <p:extLst>
      <p:ext uri="{BB962C8B-B14F-4D97-AF65-F5344CB8AC3E}">
        <p14:creationId xmlns:p14="http://schemas.microsoft.com/office/powerpoint/2010/main" val="23710034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Heading with text and picture">
    <p:bg>
      <p:bgPr>
        <a:solidFill>
          <a:schemeClr val="bg1"/>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F661D7AE-05EB-BC4E-B3DC-7F4CBAE2EF24}"/>
              </a:ext>
            </a:extLst>
          </p:cNvPr>
          <p:cNvSpPr>
            <a:spLocks noGrp="1"/>
          </p:cNvSpPr>
          <p:nvPr>
            <p:ph type="ctrTitle" hasCustomPrompt="1"/>
          </p:nvPr>
        </p:nvSpPr>
        <p:spPr>
          <a:xfrm>
            <a:off x="4846865" y="559832"/>
            <a:ext cx="6840000" cy="1440000"/>
          </a:xfrm>
        </p:spPr>
        <p:txBody>
          <a:bodyPr anchor="ctr" anchorCtr="0">
            <a:normAutofit/>
          </a:bodyPr>
          <a:lstStyle>
            <a:lvl1pPr algn="l">
              <a:defRPr sz="4400" i="0">
                <a:solidFill>
                  <a:schemeClr val="tx1"/>
                </a:solidFill>
              </a:defRPr>
            </a:lvl1pPr>
          </a:lstStyle>
          <a:p>
            <a:r>
              <a:rPr lang="sv-SE" dirty="0" err="1"/>
              <a:t>Heading</a:t>
            </a:r>
            <a:endParaRPr lang="sv-SE" dirty="0"/>
          </a:p>
        </p:txBody>
      </p:sp>
      <p:sp>
        <p:nvSpPr>
          <p:cNvPr id="8" name="Platshållare för bild 9">
            <a:extLst>
              <a:ext uri="{FF2B5EF4-FFF2-40B4-BE49-F238E27FC236}">
                <a16:creationId xmlns:a16="http://schemas.microsoft.com/office/drawing/2014/main" id="{A92F1925-D103-3276-D23F-1641A69C4379}"/>
              </a:ext>
            </a:extLst>
          </p:cNvPr>
          <p:cNvSpPr>
            <a:spLocks noGrp="1"/>
          </p:cNvSpPr>
          <p:nvPr>
            <p:ph type="pic" sz="quarter" idx="11"/>
          </p:nvPr>
        </p:nvSpPr>
        <p:spPr>
          <a:xfrm>
            <a:off x="10544" y="0"/>
            <a:ext cx="4437888" cy="6858000"/>
          </a:xfrm>
        </p:spPr>
        <p:txBody>
          <a:bodyPr>
            <a:normAutofit/>
          </a:bodyPr>
          <a:lstStyle>
            <a:lvl1pPr>
              <a:lnSpc>
                <a:spcPct val="100000"/>
              </a:lnSpc>
              <a:buFontTx/>
              <a:buNone/>
              <a:defRPr sz="1600">
                <a:solidFill>
                  <a:schemeClr val="tx1"/>
                </a:solidFill>
              </a:defRPr>
            </a:lvl1pPr>
          </a:lstStyle>
          <a:p>
            <a:r>
              <a:rPr lang="en-US" dirty="0"/>
              <a:t>Click the icon to add an image</a:t>
            </a:r>
            <a:endParaRPr lang="sv-SE" dirty="0"/>
          </a:p>
        </p:txBody>
      </p:sp>
      <p:sp>
        <p:nvSpPr>
          <p:cNvPr id="2" name="Rubrik 1">
            <a:extLst>
              <a:ext uri="{FF2B5EF4-FFF2-40B4-BE49-F238E27FC236}">
                <a16:creationId xmlns:a16="http://schemas.microsoft.com/office/drawing/2014/main" id="{D4F8ADF8-94C2-ACF8-6BCB-67BD2EBB5FC5}"/>
              </a:ext>
            </a:extLst>
          </p:cNvPr>
          <p:cNvSpPr txBox="1">
            <a:spLocks/>
          </p:cNvSpPr>
          <p:nvPr userDrawn="1"/>
        </p:nvSpPr>
        <p:spPr>
          <a:xfrm>
            <a:off x="239268" y="2919663"/>
            <a:ext cx="7313676" cy="3288631"/>
          </a:xfrm>
          <a:prstGeom prst="rect">
            <a:avLst/>
          </a:prstGeom>
        </p:spPr>
        <p:txBody>
          <a:bodyPr vert="horz" lIns="91440" tIns="45720" rIns="91440" bIns="45720" rtlCol="0" anchor="ctr" anchorCtr="0">
            <a:normAutofit/>
          </a:bodyPr>
          <a:lstStyle>
            <a:lvl1pPr algn="ctr" defTabSz="914400" rtl="0" eaLnBrk="1" latinLnBrk="0" hangingPunct="1">
              <a:lnSpc>
                <a:spcPct val="100000"/>
              </a:lnSpc>
              <a:spcBef>
                <a:spcPct val="0"/>
              </a:spcBef>
              <a:buNone/>
              <a:defRPr sz="4400" b="0" i="0" kern="1200">
                <a:solidFill>
                  <a:schemeClr val="bg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sv-SE" sz="1800" b="0" i="0" u="none" strike="noStrike" kern="1200" cap="none" spc="0" normalizeH="0" baseline="0" noProof="0" dirty="0">
              <a:ln>
                <a:noFill/>
              </a:ln>
              <a:solidFill>
                <a:srgbClr val="FFFFFF"/>
              </a:solidFill>
              <a:effectLst/>
              <a:uLnTx/>
              <a:uFillTx/>
              <a:latin typeface="Georgia" panose="02040502050405020303"/>
              <a:ea typeface="+mj-ea"/>
              <a:cs typeface="+mj-cs"/>
            </a:endParaRPr>
          </a:p>
        </p:txBody>
      </p:sp>
      <p:sp>
        <p:nvSpPr>
          <p:cNvPr id="9" name="Platshållare för innehåll 8">
            <a:extLst>
              <a:ext uri="{FF2B5EF4-FFF2-40B4-BE49-F238E27FC236}">
                <a16:creationId xmlns:a16="http://schemas.microsoft.com/office/drawing/2014/main" id="{663F12E0-7BD9-2001-5095-51FDAD2D4D22}"/>
              </a:ext>
            </a:extLst>
          </p:cNvPr>
          <p:cNvSpPr>
            <a:spLocks noGrp="1"/>
          </p:cNvSpPr>
          <p:nvPr>
            <p:ph sz="quarter" idx="12" hasCustomPrompt="1"/>
          </p:nvPr>
        </p:nvSpPr>
        <p:spPr>
          <a:xfrm>
            <a:off x="4846865" y="2511762"/>
            <a:ext cx="6840000" cy="3240000"/>
          </a:xfrm>
        </p:spPr>
        <p:txBody>
          <a:bodyPr/>
          <a:lstStyle>
            <a:lvl1pPr marL="0" indent="0">
              <a:buNone/>
              <a:defRPr>
                <a:solidFill>
                  <a:schemeClr val="tx1"/>
                </a:solidFill>
              </a:defRPr>
            </a:lvl1pPr>
            <a:lvl2pPr>
              <a:defRPr>
                <a:solidFill>
                  <a:schemeClr val="bg1"/>
                </a:solidFill>
              </a:defRPr>
            </a:lvl2pPr>
            <a:lvl3pPr marL="914400" indent="0">
              <a:buNone/>
              <a:defRPr>
                <a:solidFill>
                  <a:schemeClr val="bg1"/>
                </a:solidFill>
              </a:defRPr>
            </a:lvl3pPr>
            <a:lvl4pPr>
              <a:defRPr>
                <a:solidFill>
                  <a:schemeClr val="bg1"/>
                </a:solidFill>
              </a:defRPr>
            </a:lvl4pPr>
            <a:lvl5pPr>
              <a:defRPr>
                <a:solidFill>
                  <a:schemeClr val="bg1"/>
                </a:solidFill>
              </a:defRPr>
            </a:lvl5pPr>
          </a:lstStyle>
          <a:p>
            <a:pPr lvl="0"/>
            <a:r>
              <a:rPr lang="sv-SE" dirty="0"/>
              <a:t>text </a:t>
            </a:r>
          </a:p>
        </p:txBody>
      </p:sp>
      <p:pic>
        <p:nvPicPr>
          <p:cNvPr id="3" name="Bildobjekt 2" descr="En bild som visar text, Teckensnitt, symbol, emblem&#10;&#10;Automatiskt genererad beskrivning">
            <a:extLst>
              <a:ext uri="{FF2B5EF4-FFF2-40B4-BE49-F238E27FC236}">
                <a16:creationId xmlns:a16="http://schemas.microsoft.com/office/drawing/2014/main" id="{1E152287-5F13-73CD-8338-0C4C837C16A9}"/>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670400" y="5922000"/>
            <a:ext cx="1244163" cy="720000"/>
          </a:xfrm>
          <a:prstGeom prst="rect">
            <a:avLst/>
          </a:prstGeom>
        </p:spPr>
      </p:pic>
    </p:spTree>
    <p:extLst>
      <p:ext uri="{BB962C8B-B14F-4D97-AF65-F5344CB8AC3E}">
        <p14:creationId xmlns:p14="http://schemas.microsoft.com/office/powerpoint/2010/main" val="10771400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slide">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4F8ADF8-94C2-ACF8-6BCB-67BD2EBB5FC5}"/>
              </a:ext>
            </a:extLst>
          </p:cNvPr>
          <p:cNvSpPr txBox="1">
            <a:spLocks/>
          </p:cNvSpPr>
          <p:nvPr userDrawn="1"/>
        </p:nvSpPr>
        <p:spPr>
          <a:xfrm>
            <a:off x="239268" y="2919663"/>
            <a:ext cx="7313676" cy="3288631"/>
          </a:xfrm>
          <a:prstGeom prst="rect">
            <a:avLst/>
          </a:prstGeom>
        </p:spPr>
        <p:txBody>
          <a:bodyPr vert="horz" lIns="91440" tIns="45720" rIns="91440" bIns="45720" rtlCol="0" anchor="ctr" anchorCtr="0">
            <a:normAutofit/>
          </a:bodyPr>
          <a:lstStyle>
            <a:lvl1pPr algn="ctr" defTabSz="914400" rtl="0" eaLnBrk="1" latinLnBrk="0" hangingPunct="1">
              <a:lnSpc>
                <a:spcPct val="100000"/>
              </a:lnSpc>
              <a:spcBef>
                <a:spcPct val="0"/>
              </a:spcBef>
              <a:buNone/>
              <a:defRPr sz="4400" b="0" i="0" kern="1200">
                <a:solidFill>
                  <a:schemeClr val="bg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sv-SE" sz="1800" b="0" i="0" u="none" strike="noStrike" kern="1200" cap="none" spc="0" normalizeH="0" baseline="0" noProof="0" dirty="0">
              <a:ln>
                <a:noFill/>
              </a:ln>
              <a:solidFill>
                <a:srgbClr val="FFFFFF"/>
              </a:solidFill>
              <a:effectLst/>
              <a:uLnTx/>
              <a:uFillTx/>
              <a:latin typeface="Georgia" panose="02040502050405020303"/>
              <a:ea typeface="+mj-ea"/>
              <a:cs typeface="+mj-cs"/>
            </a:endParaRPr>
          </a:p>
        </p:txBody>
      </p:sp>
      <p:pic>
        <p:nvPicPr>
          <p:cNvPr id="5" name="Bildobjekt 4" descr="En bild som visar text, Teckensnitt, symbol, emblem&#10;&#10;Automatiskt genererad beskrivning">
            <a:extLst>
              <a:ext uri="{FF2B5EF4-FFF2-40B4-BE49-F238E27FC236}">
                <a16:creationId xmlns:a16="http://schemas.microsoft.com/office/drawing/2014/main" id="{0E9FA0A8-F5D8-8FAF-9295-3262281A6766}"/>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670400" y="5922000"/>
            <a:ext cx="1244163" cy="720000"/>
          </a:xfrm>
          <a:prstGeom prst="rect">
            <a:avLst/>
          </a:prstGeom>
        </p:spPr>
      </p:pic>
    </p:spTree>
    <p:extLst>
      <p:ext uri="{BB962C8B-B14F-4D97-AF65-F5344CB8AC3E}">
        <p14:creationId xmlns:p14="http://schemas.microsoft.com/office/powerpoint/2010/main" val="2708733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Heading with background image">
    <p:bg>
      <p:bgPr>
        <a:solidFill>
          <a:schemeClr val="tx2"/>
        </a:solidFill>
        <a:effectLst/>
      </p:bgPr>
    </p:bg>
    <p:spTree>
      <p:nvGrpSpPr>
        <p:cNvPr id="1" name=""/>
        <p:cNvGrpSpPr/>
        <p:nvPr/>
      </p:nvGrpSpPr>
      <p:grpSpPr>
        <a:xfrm>
          <a:off x="0" y="0"/>
          <a:ext cx="0" cy="0"/>
          <a:chOff x="0" y="0"/>
          <a:chExt cx="0" cy="0"/>
        </a:xfrm>
      </p:grpSpPr>
      <p:pic>
        <p:nvPicPr>
          <p:cNvPr id="3" name="Platshållare för bild 20">
            <a:extLst>
              <a:ext uri="{FF2B5EF4-FFF2-40B4-BE49-F238E27FC236}">
                <a16:creationId xmlns:a16="http://schemas.microsoft.com/office/drawing/2014/main" id="{A535A65A-8623-775B-9AE8-0DE0AE9AAF54}"/>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3" y="0"/>
            <a:ext cx="12192000" cy="6858000"/>
          </a:xfrm>
          <a:prstGeom prst="rect">
            <a:avLst/>
          </a:prstGeom>
        </p:spPr>
      </p:pic>
      <p:sp>
        <p:nvSpPr>
          <p:cNvPr id="2" name="Rektangel: rundade hörn 1">
            <a:extLst>
              <a:ext uri="{FF2B5EF4-FFF2-40B4-BE49-F238E27FC236}">
                <a16:creationId xmlns:a16="http://schemas.microsoft.com/office/drawing/2014/main" id="{ACBA2108-8830-9225-902D-0C8C9F2CAB3B}"/>
              </a:ext>
            </a:extLst>
          </p:cNvPr>
          <p:cNvSpPr/>
          <p:nvPr userDrawn="1"/>
        </p:nvSpPr>
        <p:spPr>
          <a:xfrm>
            <a:off x="2338871" y="1975401"/>
            <a:ext cx="7514251" cy="2818027"/>
          </a:xfrm>
          <a:prstGeom prst="roundRect">
            <a:avLst>
              <a:gd name="adj" fmla="val 50000"/>
            </a:avLst>
          </a:prstGeom>
          <a:solidFill>
            <a:srgbClr val="000000">
              <a:alpha val="6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FFFFFF"/>
              </a:solidFill>
              <a:effectLst/>
              <a:uLnTx/>
              <a:uFillTx/>
              <a:latin typeface="Georgia" panose="02040502050405020303"/>
              <a:ea typeface="+mn-ea"/>
              <a:cs typeface="+mn-cs"/>
            </a:endParaRPr>
          </a:p>
        </p:txBody>
      </p:sp>
      <p:sp>
        <p:nvSpPr>
          <p:cNvPr id="8" name="Rubrik 1">
            <a:extLst>
              <a:ext uri="{FF2B5EF4-FFF2-40B4-BE49-F238E27FC236}">
                <a16:creationId xmlns:a16="http://schemas.microsoft.com/office/drawing/2014/main" id="{16FA1B1F-4013-F29D-C89C-8F3BFB48E56D}"/>
              </a:ext>
            </a:extLst>
          </p:cNvPr>
          <p:cNvSpPr>
            <a:spLocks noGrp="1"/>
          </p:cNvSpPr>
          <p:nvPr>
            <p:ph type="ctrTitle" hasCustomPrompt="1"/>
          </p:nvPr>
        </p:nvSpPr>
        <p:spPr>
          <a:xfrm>
            <a:off x="2588817" y="1983453"/>
            <a:ext cx="7014358" cy="1472391"/>
          </a:xfrm>
        </p:spPr>
        <p:txBody>
          <a:bodyPr anchor="ctr" anchorCtr="0">
            <a:normAutofit/>
          </a:bodyPr>
          <a:lstStyle>
            <a:lvl1pPr algn="ctr">
              <a:defRPr sz="4400" i="0">
                <a:solidFill>
                  <a:schemeClr val="bg1"/>
                </a:solidFill>
              </a:defRPr>
            </a:lvl1pPr>
          </a:lstStyle>
          <a:p>
            <a:r>
              <a:rPr lang="sv-SE" dirty="0" err="1"/>
              <a:t>Heading</a:t>
            </a:r>
            <a:endParaRPr lang="sv-SE" dirty="0"/>
          </a:p>
        </p:txBody>
      </p:sp>
      <p:sp>
        <p:nvSpPr>
          <p:cNvPr id="7" name="Underrubrik 2">
            <a:extLst>
              <a:ext uri="{FF2B5EF4-FFF2-40B4-BE49-F238E27FC236}">
                <a16:creationId xmlns:a16="http://schemas.microsoft.com/office/drawing/2014/main" id="{52CB5BF4-FE02-29FA-86E0-41167E826065}"/>
              </a:ext>
            </a:extLst>
          </p:cNvPr>
          <p:cNvSpPr>
            <a:spLocks noGrp="1"/>
          </p:cNvSpPr>
          <p:nvPr>
            <p:ph type="subTitle" idx="1" hasCustomPrompt="1"/>
          </p:nvPr>
        </p:nvSpPr>
        <p:spPr>
          <a:xfrm>
            <a:off x="3512787" y="3826683"/>
            <a:ext cx="5166417" cy="595906"/>
          </a:xfrm>
        </p:spPr>
        <p:txBody>
          <a:bodyPr>
            <a:normAutofit/>
          </a:bodyPr>
          <a:lstStyle>
            <a:lvl1pPr marL="0" indent="0" algn="ct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err="1"/>
              <a:t>Here</a:t>
            </a:r>
            <a:r>
              <a:rPr lang="sv-SE" dirty="0"/>
              <a:t> is a </a:t>
            </a:r>
            <a:r>
              <a:rPr lang="sv-SE" dirty="0" err="1"/>
              <a:t>subheading</a:t>
            </a:r>
            <a:endParaRPr lang="sv-SE" dirty="0"/>
          </a:p>
        </p:txBody>
      </p:sp>
      <p:pic>
        <p:nvPicPr>
          <p:cNvPr id="4" name="Bildobjekt 3">
            <a:extLst>
              <a:ext uri="{FF2B5EF4-FFF2-40B4-BE49-F238E27FC236}">
                <a16:creationId xmlns:a16="http://schemas.microsoft.com/office/drawing/2014/main" id="{20DA02D5-9287-41C2-41DF-F3E3F953F9D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135875" y="429853"/>
            <a:ext cx="1920240" cy="1115695"/>
          </a:xfrm>
          <a:prstGeom prst="rect">
            <a:avLst/>
          </a:prstGeom>
          <a:noFill/>
        </p:spPr>
      </p:pic>
    </p:spTree>
    <p:extLst>
      <p:ext uri="{BB962C8B-B14F-4D97-AF65-F5344CB8AC3E}">
        <p14:creationId xmlns:p14="http://schemas.microsoft.com/office/powerpoint/2010/main" val="4121808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Heading with background image">
    <p:bg>
      <p:bgPr>
        <a:solidFill>
          <a:schemeClr val="tx2"/>
        </a:solidFill>
        <a:effectLst/>
      </p:bgPr>
    </p:bg>
    <p:spTree>
      <p:nvGrpSpPr>
        <p:cNvPr id="1" name=""/>
        <p:cNvGrpSpPr/>
        <p:nvPr/>
      </p:nvGrpSpPr>
      <p:grpSpPr>
        <a:xfrm>
          <a:off x="0" y="0"/>
          <a:ext cx="0" cy="0"/>
          <a:chOff x="0" y="0"/>
          <a:chExt cx="0" cy="0"/>
        </a:xfrm>
      </p:grpSpPr>
      <p:pic>
        <p:nvPicPr>
          <p:cNvPr id="3" name="Platshållare för bild 20">
            <a:extLst>
              <a:ext uri="{FF2B5EF4-FFF2-40B4-BE49-F238E27FC236}">
                <a16:creationId xmlns:a16="http://schemas.microsoft.com/office/drawing/2014/main" id="{A535A65A-8623-775B-9AE8-0DE0AE9AAF54}"/>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58" y="0"/>
            <a:ext cx="12191677" cy="6858000"/>
          </a:xfrm>
          <a:prstGeom prst="rect">
            <a:avLst/>
          </a:prstGeom>
        </p:spPr>
      </p:pic>
      <p:sp>
        <p:nvSpPr>
          <p:cNvPr id="2" name="Rektangel: rundade hörn 1">
            <a:extLst>
              <a:ext uri="{FF2B5EF4-FFF2-40B4-BE49-F238E27FC236}">
                <a16:creationId xmlns:a16="http://schemas.microsoft.com/office/drawing/2014/main" id="{ACBA2108-8830-9225-902D-0C8C9F2CAB3B}"/>
              </a:ext>
            </a:extLst>
          </p:cNvPr>
          <p:cNvSpPr/>
          <p:nvPr userDrawn="1"/>
        </p:nvSpPr>
        <p:spPr>
          <a:xfrm>
            <a:off x="2338871" y="1975401"/>
            <a:ext cx="7514251" cy="2818027"/>
          </a:xfrm>
          <a:prstGeom prst="roundRect">
            <a:avLst>
              <a:gd name="adj" fmla="val 50000"/>
            </a:avLst>
          </a:prstGeom>
          <a:solidFill>
            <a:srgbClr val="000000">
              <a:alpha val="6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FFFFFF"/>
              </a:solidFill>
              <a:effectLst/>
              <a:uLnTx/>
              <a:uFillTx/>
              <a:latin typeface="Georgia" panose="02040502050405020303"/>
              <a:ea typeface="+mn-ea"/>
              <a:cs typeface="+mn-cs"/>
            </a:endParaRPr>
          </a:p>
        </p:txBody>
      </p:sp>
      <p:sp>
        <p:nvSpPr>
          <p:cNvPr id="8" name="Rubrik 1">
            <a:extLst>
              <a:ext uri="{FF2B5EF4-FFF2-40B4-BE49-F238E27FC236}">
                <a16:creationId xmlns:a16="http://schemas.microsoft.com/office/drawing/2014/main" id="{16FA1B1F-4013-F29D-C89C-8F3BFB48E56D}"/>
              </a:ext>
            </a:extLst>
          </p:cNvPr>
          <p:cNvSpPr>
            <a:spLocks noGrp="1"/>
          </p:cNvSpPr>
          <p:nvPr>
            <p:ph type="ctrTitle" hasCustomPrompt="1"/>
          </p:nvPr>
        </p:nvSpPr>
        <p:spPr>
          <a:xfrm>
            <a:off x="2588817" y="1983453"/>
            <a:ext cx="7014358" cy="1472391"/>
          </a:xfrm>
        </p:spPr>
        <p:txBody>
          <a:bodyPr anchor="ctr" anchorCtr="0">
            <a:normAutofit/>
          </a:bodyPr>
          <a:lstStyle>
            <a:lvl1pPr algn="ctr">
              <a:defRPr sz="4400" i="0">
                <a:solidFill>
                  <a:schemeClr val="bg1"/>
                </a:solidFill>
              </a:defRPr>
            </a:lvl1pPr>
          </a:lstStyle>
          <a:p>
            <a:r>
              <a:rPr lang="sv-SE" dirty="0" err="1"/>
              <a:t>Heading</a:t>
            </a:r>
            <a:endParaRPr lang="sv-SE" dirty="0"/>
          </a:p>
        </p:txBody>
      </p:sp>
      <p:sp>
        <p:nvSpPr>
          <p:cNvPr id="7" name="Underrubrik 2">
            <a:extLst>
              <a:ext uri="{FF2B5EF4-FFF2-40B4-BE49-F238E27FC236}">
                <a16:creationId xmlns:a16="http://schemas.microsoft.com/office/drawing/2014/main" id="{52CB5BF4-FE02-29FA-86E0-41167E826065}"/>
              </a:ext>
            </a:extLst>
          </p:cNvPr>
          <p:cNvSpPr>
            <a:spLocks noGrp="1"/>
          </p:cNvSpPr>
          <p:nvPr>
            <p:ph type="subTitle" idx="1" hasCustomPrompt="1"/>
          </p:nvPr>
        </p:nvSpPr>
        <p:spPr>
          <a:xfrm>
            <a:off x="3512787" y="3826683"/>
            <a:ext cx="5166417" cy="595906"/>
          </a:xfrm>
        </p:spPr>
        <p:txBody>
          <a:bodyPr>
            <a:normAutofit/>
          </a:bodyPr>
          <a:lstStyle>
            <a:lvl1pPr marL="0" indent="0" algn="ct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err="1"/>
              <a:t>Here</a:t>
            </a:r>
            <a:r>
              <a:rPr lang="sv-SE" dirty="0"/>
              <a:t> is a </a:t>
            </a:r>
            <a:r>
              <a:rPr lang="sv-SE" dirty="0" err="1"/>
              <a:t>subheading</a:t>
            </a:r>
            <a:endParaRPr lang="sv-SE" dirty="0"/>
          </a:p>
        </p:txBody>
      </p:sp>
      <p:pic>
        <p:nvPicPr>
          <p:cNvPr id="4" name="Bildobjekt 3">
            <a:extLst>
              <a:ext uri="{FF2B5EF4-FFF2-40B4-BE49-F238E27FC236}">
                <a16:creationId xmlns:a16="http://schemas.microsoft.com/office/drawing/2014/main" id="{20DA02D5-9287-41C2-41DF-F3E3F953F9D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135875" y="429853"/>
            <a:ext cx="1920240" cy="1115695"/>
          </a:xfrm>
          <a:prstGeom prst="rect">
            <a:avLst/>
          </a:prstGeom>
          <a:noFill/>
        </p:spPr>
      </p:pic>
    </p:spTree>
    <p:extLst>
      <p:ext uri="{BB962C8B-B14F-4D97-AF65-F5344CB8AC3E}">
        <p14:creationId xmlns:p14="http://schemas.microsoft.com/office/powerpoint/2010/main" val="589326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 Heading with background image">
    <p:bg>
      <p:bgPr>
        <a:solidFill>
          <a:srgbClr val="000000"/>
        </a:solidFill>
        <a:effectLst/>
      </p:bgPr>
    </p:bg>
    <p:spTree>
      <p:nvGrpSpPr>
        <p:cNvPr id="1" name=""/>
        <p:cNvGrpSpPr/>
        <p:nvPr/>
      </p:nvGrpSpPr>
      <p:grpSpPr>
        <a:xfrm>
          <a:off x="0" y="0"/>
          <a:ext cx="0" cy="0"/>
          <a:chOff x="0" y="0"/>
          <a:chExt cx="0" cy="0"/>
        </a:xfrm>
      </p:grpSpPr>
      <p:pic>
        <p:nvPicPr>
          <p:cNvPr id="3" name="Platshållare för bild 20">
            <a:extLst>
              <a:ext uri="{FF2B5EF4-FFF2-40B4-BE49-F238E27FC236}">
                <a16:creationId xmlns:a16="http://schemas.microsoft.com/office/drawing/2014/main" id="{A535A65A-8623-775B-9AE8-0DE0AE9AAF54}"/>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3" y="0"/>
            <a:ext cx="12192000" cy="6858000"/>
          </a:xfrm>
          <a:prstGeom prst="rect">
            <a:avLst/>
          </a:prstGeom>
        </p:spPr>
      </p:pic>
      <p:sp>
        <p:nvSpPr>
          <p:cNvPr id="2" name="Rektangel: rundade hörn 1">
            <a:extLst>
              <a:ext uri="{FF2B5EF4-FFF2-40B4-BE49-F238E27FC236}">
                <a16:creationId xmlns:a16="http://schemas.microsoft.com/office/drawing/2014/main" id="{ACBA2108-8830-9225-902D-0C8C9F2CAB3B}"/>
              </a:ext>
            </a:extLst>
          </p:cNvPr>
          <p:cNvSpPr/>
          <p:nvPr userDrawn="1"/>
        </p:nvSpPr>
        <p:spPr>
          <a:xfrm>
            <a:off x="2338871" y="1975401"/>
            <a:ext cx="7514251" cy="2818027"/>
          </a:xfrm>
          <a:prstGeom prst="roundRect">
            <a:avLst>
              <a:gd name="adj" fmla="val 50000"/>
            </a:avLst>
          </a:prstGeom>
          <a:solidFill>
            <a:srgbClr val="000000">
              <a:alpha val="6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FFFFFF"/>
              </a:solidFill>
              <a:effectLst/>
              <a:uLnTx/>
              <a:uFillTx/>
              <a:latin typeface="Georgia" panose="02040502050405020303"/>
              <a:ea typeface="+mn-ea"/>
              <a:cs typeface="+mn-cs"/>
            </a:endParaRPr>
          </a:p>
        </p:txBody>
      </p:sp>
      <p:sp>
        <p:nvSpPr>
          <p:cNvPr id="8" name="Rubrik 1">
            <a:extLst>
              <a:ext uri="{FF2B5EF4-FFF2-40B4-BE49-F238E27FC236}">
                <a16:creationId xmlns:a16="http://schemas.microsoft.com/office/drawing/2014/main" id="{16FA1B1F-4013-F29D-C89C-8F3BFB48E56D}"/>
              </a:ext>
            </a:extLst>
          </p:cNvPr>
          <p:cNvSpPr>
            <a:spLocks noGrp="1"/>
          </p:cNvSpPr>
          <p:nvPr>
            <p:ph type="ctrTitle" hasCustomPrompt="1"/>
          </p:nvPr>
        </p:nvSpPr>
        <p:spPr>
          <a:xfrm>
            <a:off x="2588817" y="1983453"/>
            <a:ext cx="7014358" cy="1472391"/>
          </a:xfrm>
        </p:spPr>
        <p:txBody>
          <a:bodyPr anchor="ctr" anchorCtr="0">
            <a:normAutofit/>
          </a:bodyPr>
          <a:lstStyle>
            <a:lvl1pPr algn="ctr">
              <a:defRPr sz="4400" i="0">
                <a:solidFill>
                  <a:schemeClr val="bg1"/>
                </a:solidFill>
              </a:defRPr>
            </a:lvl1pPr>
          </a:lstStyle>
          <a:p>
            <a:r>
              <a:rPr lang="sv-SE" dirty="0" err="1"/>
              <a:t>Heading</a:t>
            </a:r>
            <a:endParaRPr lang="sv-SE" dirty="0"/>
          </a:p>
        </p:txBody>
      </p:sp>
      <p:sp>
        <p:nvSpPr>
          <p:cNvPr id="7" name="Underrubrik 2">
            <a:extLst>
              <a:ext uri="{FF2B5EF4-FFF2-40B4-BE49-F238E27FC236}">
                <a16:creationId xmlns:a16="http://schemas.microsoft.com/office/drawing/2014/main" id="{52CB5BF4-FE02-29FA-86E0-41167E826065}"/>
              </a:ext>
            </a:extLst>
          </p:cNvPr>
          <p:cNvSpPr>
            <a:spLocks noGrp="1"/>
          </p:cNvSpPr>
          <p:nvPr>
            <p:ph type="subTitle" idx="1" hasCustomPrompt="1"/>
          </p:nvPr>
        </p:nvSpPr>
        <p:spPr>
          <a:xfrm>
            <a:off x="3512787" y="3826683"/>
            <a:ext cx="5166417" cy="595906"/>
          </a:xfrm>
        </p:spPr>
        <p:txBody>
          <a:bodyPr>
            <a:normAutofit/>
          </a:bodyPr>
          <a:lstStyle>
            <a:lvl1pPr marL="0" indent="0" algn="ct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err="1"/>
              <a:t>Here</a:t>
            </a:r>
            <a:r>
              <a:rPr lang="sv-SE" dirty="0"/>
              <a:t> is a </a:t>
            </a:r>
            <a:r>
              <a:rPr lang="sv-SE" dirty="0" err="1"/>
              <a:t>subheading</a:t>
            </a:r>
            <a:endParaRPr lang="sv-SE" dirty="0"/>
          </a:p>
        </p:txBody>
      </p:sp>
      <p:pic>
        <p:nvPicPr>
          <p:cNvPr id="6" name="Bildobjekt 5">
            <a:extLst>
              <a:ext uri="{FF2B5EF4-FFF2-40B4-BE49-F238E27FC236}">
                <a16:creationId xmlns:a16="http://schemas.microsoft.com/office/drawing/2014/main" id="{2A95535F-0DF7-96B3-7083-40C4A66E0C8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135875" y="429853"/>
            <a:ext cx="1920240" cy="1115695"/>
          </a:xfrm>
          <a:prstGeom prst="rect">
            <a:avLst/>
          </a:prstGeom>
          <a:noFill/>
        </p:spPr>
      </p:pic>
    </p:spTree>
    <p:extLst>
      <p:ext uri="{BB962C8B-B14F-4D97-AF65-F5344CB8AC3E}">
        <p14:creationId xmlns:p14="http://schemas.microsoft.com/office/powerpoint/2010/main" val="1112173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 Heading with background image">
    <p:bg>
      <p:bgPr>
        <a:solidFill>
          <a:schemeClr val="tx2"/>
        </a:solidFill>
        <a:effectLst/>
      </p:bgPr>
    </p:bg>
    <p:spTree>
      <p:nvGrpSpPr>
        <p:cNvPr id="1" name=""/>
        <p:cNvGrpSpPr/>
        <p:nvPr/>
      </p:nvGrpSpPr>
      <p:grpSpPr>
        <a:xfrm>
          <a:off x="0" y="0"/>
          <a:ext cx="0" cy="0"/>
          <a:chOff x="0" y="0"/>
          <a:chExt cx="0" cy="0"/>
        </a:xfrm>
      </p:grpSpPr>
      <p:pic>
        <p:nvPicPr>
          <p:cNvPr id="3" name="Platshållare för bild 20">
            <a:extLst>
              <a:ext uri="{FF2B5EF4-FFF2-40B4-BE49-F238E27FC236}">
                <a16:creationId xmlns:a16="http://schemas.microsoft.com/office/drawing/2014/main" id="{A535A65A-8623-775B-9AE8-0DE0AE9AAF54}"/>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3" y="0"/>
            <a:ext cx="12192000" cy="6858000"/>
          </a:xfrm>
          <a:prstGeom prst="rect">
            <a:avLst/>
          </a:prstGeom>
        </p:spPr>
      </p:pic>
      <p:sp>
        <p:nvSpPr>
          <p:cNvPr id="2" name="Rektangel: rundade hörn 1">
            <a:extLst>
              <a:ext uri="{FF2B5EF4-FFF2-40B4-BE49-F238E27FC236}">
                <a16:creationId xmlns:a16="http://schemas.microsoft.com/office/drawing/2014/main" id="{ACBA2108-8830-9225-902D-0C8C9F2CAB3B}"/>
              </a:ext>
            </a:extLst>
          </p:cNvPr>
          <p:cNvSpPr/>
          <p:nvPr userDrawn="1"/>
        </p:nvSpPr>
        <p:spPr>
          <a:xfrm>
            <a:off x="2338871" y="1975401"/>
            <a:ext cx="7514251" cy="2818027"/>
          </a:xfrm>
          <a:prstGeom prst="roundRect">
            <a:avLst>
              <a:gd name="adj" fmla="val 50000"/>
            </a:avLst>
          </a:prstGeom>
          <a:solidFill>
            <a:srgbClr val="000000">
              <a:alpha val="6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FFFFFF"/>
              </a:solidFill>
              <a:effectLst/>
              <a:uLnTx/>
              <a:uFillTx/>
              <a:latin typeface="Georgia" panose="02040502050405020303"/>
              <a:ea typeface="+mn-ea"/>
              <a:cs typeface="+mn-cs"/>
            </a:endParaRPr>
          </a:p>
        </p:txBody>
      </p:sp>
      <p:sp>
        <p:nvSpPr>
          <p:cNvPr id="8" name="Rubrik 1">
            <a:extLst>
              <a:ext uri="{FF2B5EF4-FFF2-40B4-BE49-F238E27FC236}">
                <a16:creationId xmlns:a16="http://schemas.microsoft.com/office/drawing/2014/main" id="{16FA1B1F-4013-F29D-C89C-8F3BFB48E56D}"/>
              </a:ext>
            </a:extLst>
          </p:cNvPr>
          <p:cNvSpPr>
            <a:spLocks noGrp="1"/>
          </p:cNvSpPr>
          <p:nvPr>
            <p:ph type="ctrTitle" hasCustomPrompt="1"/>
          </p:nvPr>
        </p:nvSpPr>
        <p:spPr>
          <a:xfrm>
            <a:off x="2588817" y="1983453"/>
            <a:ext cx="7014358" cy="1472391"/>
          </a:xfrm>
        </p:spPr>
        <p:txBody>
          <a:bodyPr anchor="ctr" anchorCtr="0">
            <a:normAutofit/>
          </a:bodyPr>
          <a:lstStyle>
            <a:lvl1pPr algn="ctr">
              <a:defRPr sz="4400" i="0">
                <a:solidFill>
                  <a:schemeClr val="bg1"/>
                </a:solidFill>
              </a:defRPr>
            </a:lvl1pPr>
          </a:lstStyle>
          <a:p>
            <a:r>
              <a:rPr lang="sv-SE" dirty="0" err="1"/>
              <a:t>Heading</a:t>
            </a:r>
            <a:endParaRPr lang="sv-SE" dirty="0"/>
          </a:p>
        </p:txBody>
      </p:sp>
      <p:sp>
        <p:nvSpPr>
          <p:cNvPr id="7" name="Underrubrik 2">
            <a:extLst>
              <a:ext uri="{FF2B5EF4-FFF2-40B4-BE49-F238E27FC236}">
                <a16:creationId xmlns:a16="http://schemas.microsoft.com/office/drawing/2014/main" id="{52CB5BF4-FE02-29FA-86E0-41167E826065}"/>
              </a:ext>
            </a:extLst>
          </p:cNvPr>
          <p:cNvSpPr>
            <a:spLocks noGrp="1"/>
          </p:cNvSpPr>
          <p:nvPr>
            <p:ph type="subTitle" idx="1" hasCustomPrompt="1"/>
          </p:nvPr>
        </p:nvSpPr>
        <p:spPr>
          <a:xfrm>
            <a:off x="3512787" y="3826683"/>
            <a:ext cx="5166417" cy="595906"/>
          </a:xfrm>
        </p:spPr>
        <p:txBody>
          <a:bodyPr>
            <a:normAutofit/>
          </a:bodyPr>
          <a:lstStyle>
            <a:lvl1pPr marL="0" indent="0" algn="ct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err="1"/>
              <a:t>Here</a:t>
            </a:r>
            <a:r>
              <a:rPr lang="sv-SE" dirty="0"/>
              <a:t> is a </a:t>
            </a:r>
            <a:r>
              <a:rPr lang="sv-SE" dirty="0" err="1"/>
              <a:t>subheading</a:t>
            </a:r>
            <a:endParaRPr lang="sv-SE" dirty="0"/>
          </a:p>
        </p:txBody>
      </p:sp>
      <p:pic>
        <p:nvPicPr>
          <p:cNvPr id="4" name="Bildobjekt 3">
            <a:extLst>
              <a:ext uri="{FF2B5EF4-FFF2-40B4-BE49-F238E27FC236}">
                <a16:creationId xmlns:a16="http://schemas.microsoft.com/office/drawing/2014/main" id="{20DA02D5-9287-41C2-41DF-F3E3F953F9D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135875" y="429853"/>
            <a:ext cx="1920240" cy="1115695"/>
          </a:xfrm>
          <a:prstGeom prst="rect">
            <a:avLst/>
          </a:prstGeom>
          <a:noFill/>
        </p:spPr>
      </p:pic>
    </p:spTree>
    <p:extLst>
      <p:ext uri="{BB962C8B-B14F-4D97-AF65-F5344CB8AC3E}">
        <p14:creationId xmlns:p14="http://schemas.microsoft.com/office/powerpoint/2010/main" val="3159978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ing with bullet points">
    <p:bg>
      <p:bgPr>
        <a:solidFill>
          <a:srgbClr val="000000"/>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AB9BD9B-1939-FAFC-C8DF-63FE45AE8445}"/>
              </a:ext>
            </a:extLst>
          </p:cNvPr>
          <p:cNvSpPr>
            <a:spLocks noGrp="1"/>
          </p:cNvSpPr>
          <p:nvPr>
            <p:ph type="ctrTitle" hasCustomPrompt="1"/>
          </p:nvPr>
        </p:nvSpPr>
        <p:spPr>
          <a:xfrm>
            <a:off x="522000" y="720000"/>
            <a:ext cx="11160000" cy="1440000"/>
          </a:xfrm>
        </p:spPr>
        <p:txBody>
          <a:bodyPr anchor="ctr" anchorCtr="0">
            <a:normAutofit/>
          </a:bodyPr>
          <a:lstStyle>
            <a:lvl1pPr algn="l">
              <a:defRPr sz="4400" i="0">
                <a:solidFill>
                  <a:schemeClr val="bg1"/>
                </a:solidFill>
              </a:defRPr>
            </a:lvl1pPr>
          </a:lstStyle>
          <a:p>
            <a:r>
              <a:rPr lang="sv-SE" dirty="0" err="1"/>
              <a:t>Heading</a:t>
            </a:r>
            <a:endParaRPr lang="sv-SE" dirty="0"/>
          </a:p>
        </p:txBody>
      </p:sp>
      <p:sp>
        <p:nvSpPr>
          <p:cNvPr id="10" name="Platshållare för innehåll 9">
            <a:extLst>
              <a:ext uri="{FF2B5EF4-FFF2-40B4-BE49-F238E27FC236}">
                <a16:creationId xmlns:a16="http://schemas.microsoft.com/office/drawing/2014/main" id="{03FE9A5C-0BA5-AD55-C653-AF110B70BAA2}"/>
              </a:ext>
            </a:extLst>
          </p:cNvPr>
          <p:cNvSpPr>
            <a:spLocks noGrp="1"/>
          </p:cNvSpPr>
          <p:nvPr>
            <p:ph sz="quarter" idx="10" hasCustomPrompt="1"/>
          </p:nvPr>
        </p:nvSpPr>
        <p:spPr>
          <a:xfrm>
            <a:off x="522000" y="2520000"/>
            <a:ext cx="11160000" cy="3240000"/>
          </a:xfrm>
        </p:spPr>
        <p:txBody>
          <a:bodyPr/>
          <a:lstStyle>
            <a:lvl1pPr>
              <a:defRPr>
                <a:solidFill>
                  <a:schemeClr val="bg1"/>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err="1"/>
              <a:t>Bullet</a:t>
            </a:r>
            <a:r>
              <a:rPr lang="sv-SE" dirty="0"/>
              <a:t> </a:t>
            </a:r>
            <a:r>
              <a:rPr lang="sv-SE" dirty="0" err="1"/>
              <a:t>points</a:t>
            </a:r>
            <a:endParaRPr lang="sv-SE" dirty="0"/>
          </a:p>
        </p:txBody>
      </p:sp>
      <p:pic>
        <p:nvPicPr>
          <p:cNvPr id="4" name="Bildobjekt 3" descr="En bild som visar text, Teckensnitt, symbol, logotyp&#10;&#10;Automatiskt genererad beskrivning">
            <a:extLst>
              <a:ext uri="{FF2B5EF4-FFF2-40B4-BE49-F238E27FC236}">
                <a16:creationId xmlns:a16="http://schemas.microsoft.com/office/drawing/2014/main" id="{83D3FB03-9B66-470B-84F4-48387AFF2F18}"/>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10670540" y="5921375"/>
            <a:ext cx="1330960" cy="772795"/>
          </a:xfrm>
          <a:prstGeom prst="rect">
            <a:avLst/>
          </a:prstGeom>
          <a:noFill/>
        </p:spPr>
      </p:pic>
    </p:spTree>
    <p:extLst>
      <p:ext uri="{BB962C8B-B14F-4D97-AF65-F5344CB8AC3E}">
        <p14:creationId xmlns:p14="http://schemas.microsoft.com/office/powerpoint/2010/main" val="435188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ing with text">
    <p:bg>
      <p:bgPr>
        <a:solidFill>
          <a:srgbClr val="000000"/>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8BF0545-E5D6-B186-0CA5-4ED34A34A330}"/>
              </a:ext>
            </a:extLst>
          </p:cNvPr>
          <p:cNvSpPr txBox="1">
            <a:spLocks/>
          </p:cNvSpPr>
          <p:nvPr userDrawn="1"/>
        </p:nvSpPr>
        <p:spPr>
          <a:xfrm>
            <a:off x="813147" y="2919663"/>
            <a:ext cx="10565706" cy="3288631"/>
          </a:xfrm>
          <a:prstGeom prst="rect">
            <a:avLst/>
          </a:prstGeom>
        </p:spPr>
        <p:txBody>
          <a:bodyPr vert="horz" lIns="91440" tIns="45720" rIns="91440" bIns="45720" rtlCol="0" anchor="ctr" anchorCtr="0">
            <a:normAutofit/>
          </a:bodyPr>
          <a:lstStyle>
            <a:lvl1pPr algn="ctr" defTabSz="914400" rtl="0" eaLnBrk="1" latinLnBrk="0" hangingPunct="1">
              <a:lnSpc>
                <a:spcPct val="100000"/>
              </a:lnSpc>
              <a:spcBef>
                <a:spcPct val="0"/>
              </a:spcBef>
              <a:buNone/>
              <a:defRPr sz="4400" b="0" i="0" kern="1200">
                <a:solidFill>
                  <a:schemeClr val="bg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sv-SE" sz="1800" b="0" i="0" u="none" strike="noStrike" kern="1200" cap="none" spc="0" normalizeH="0" baseline="0" noProof="0" dirty="0">
              <a:ln>
                <a:noFill/>
              </a:ln>
              <a:solidFill>
                <a:srgbClr val="FFFFFF"/>
              </a:solidFill>
              <a:effectLst/>
              <a:uLnTx/>
              <a:uFillTx/>
              <a:latin typeface="Georgia" panose="02040502050405020303"/>
              <a:ea typeface="+mj-ea"/>
              <a:cs typeface="+mj-cs"/>
            </a:endParaRPr>
          </a:p>
        </p:txBody>
      </p:sp>
      <p:sp>
        <p:nvSpPr>
          <p:cNvPr id="4" name="Rubrik 1">
            <a:extLst>
              <a:ext uri="{FF2B5EF4-FFF2-40B4-BE49-F238E27FC236}">
                <a16:creationId xmlns:a16="http://schemas.microsoft.com/office/drawing/2014/main" id="{65020989-FB84-5970-CED0-5CF8044E17D4}"/>
              </a:ext>
            </a:extLst>
          </p:cNvPr>
          <p:cNvSpPr>
            <a:spLocks noGrp="1"/>
          </p:cNvSpPr>
          <p:nvPr>
            <p:ph type="ctrTitle" hasCustomPrompt="1"/>
          </p:nvPr>
        </p:nvSpPr>
        <p:spPr>
          <a:xfrm>
            <a:off x="522000" y="720000"/>
            <a:ext cx="11160000" cy="1440000"/>
          </a:xfrm>
        </p:spPr>
        <p:txBody>
          <a:bodyPr anchor="ctr" anchorCtr="0">
            <a:normAutofit/>
          </a:bodyPr>
          <a:lstStyle>
            <a:lvl1pPr algn="l">
              <a:defRPr sz="4400" i="0">
                <a:solidFill>
                  <a:schemeClr val="bg1"/>
                </a:solidFill>
              </a:defRPr>
            </a:lvl1pPr>
          </a:lstStyle>
          <a:p>
            <a:r>
              <a:rPr lang="sv-SE" dirty="0" err="1"/>
              <a:t>Heading</a:t>
            </a:r>
            <a:endParaRPr lang="sv-SE" dirty="0"/>
          </a:p>
        </p:txBody>
      </p:sp>
      <p:sp>
        <p:nvSpPr>
          <p:cNvPr id="13" name="Platshållare för innehåll 12">
            <a:extLst>
              <a:ext uri="{FF2B5EF4-FFF2-40B4-BE49-F238E27FC236}">
                <a16:creationId xmlns:a16="http://schemas.microsoft.com/office/drawing/2014/main" id="{A4DA8382-5830-DABC-D0EE-080BFD44ACC1}"/>
              </a:ext>
            </a:extLst>
          </p:cNvPr>
          <p:cNvSpPr>
            <a:spLocks noGrp="1"/>
          </p:cNvSpPr>
          <p:nvPr>
            <p:ph sz="quarter" idx="10" hasCustomPrompt="1"/>
          </p:nvPr>
        </p:nvSpPr>
        <p:spPr>
          <a:xfrm>
            <a:off x="522000" y="2520000"/>
            <a:ext cx="11160000" cy="3238181"/>
          </a:xfrm>
        </p:spPr>
        <p:txBody>
          <a:bodyPr/>
          <a:lstStyle>
            <a:lvl1pPr marL="0" indent="0">
              <a:buNone/>
              <a:defRPr>
                <a:solidFill>
                  <a:schemeClr val="bg1"/>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a:t>text</a:t>
            </a:r>
          </a:p>
        </p:txBody>
      </p:sp>
      <p:pic>
        <p:nvPicPr>
          <p:cNvPr id="5" name="Bildobjekt 4" descr="En bild som visar text, Teckensnitt, symbol, logotyp&#10;&#10;Automatiskt genererad beskrivning">
            <a:extLst>
              <a:ext uri="{FF2B5EF4-FFF2-40B4-BE49-F238E27FC236}">
                <a16:creationId xmlns:a16="http://schemas.microsoft.com/office/drawing/2014/main" id="{6A5D1AFB-3C88-9D54-0400-BD25A2FBC59E}"/>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10670540" y="5921375"/>
            <a:ext cx="1330960" cy="772795"/>
          </a:xfrm>
          <a:prstGeom prst="rect">
            <a:avLst/>
          </a:prstGeom>
          <a:noFill/>
        </p:spPr>
      </p:pic>
    </p:spTree>
    <p:extLst>
      <p:ext uri="{BB962C8B-B14F-4D97-AF65-F5344CB8AC3E}">
        <p14:creationId xmlns:p14="http://schemas.microsoft.com/office/powerpoint/2010/main" val="3935701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ing with text and picture">
    <p:bg>
      <p:bgPr>
        <a:solidFill>
          <a:srgbClr val="000000"/>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F661D7AE-05EB-BC4E-B3DC-7F4CBAE2EF24}"/>
              </a:ext>
            </a:extLst>
          </p:cNvPr>
          <p:cNvSpPr>
            <a:spLocks noGrp="1"/>
          </p:cNvSpPr>
          <p:nvPr>
            <p:ph type="ctrTitle" hasCustomPrompt="1"/>
          </p:nvPr>
        </p:nvSpPr>
        <p:spPr>
          <a:xfrm>
            <a:off x="4846865" y="559832"/>
            <a:ext cx="6840000" cy="1440000"/>
          </a:xfrm>
        </p:spPr>
        <p:txBody>
          <a:bodyPr anchor="ctr" anchorCtr="0">
            <a:normAutofit/>
          </a:bodyPr>
          <a:lstStyle>
            <a:lvl1pPr algn="l">
              <a:defRPr sz="4400" i="0">
                <a:solidFill>
                  <a:schemeClr val="bg1"/>
                </a:solidFill>
              </a:defRPr>
            </a:lvl1pPr>
          </a:lstStyle>
          <a:p>
            <a:r>
              <a:rPr lang="sv-SE" dirty="0" err="1"/>
              <a:t>Heading</a:t>
            </a:r>
            <a:endParaRPr lang="sv-SE" dirty="0"/>
          </a:p>
        </p:txBody>
      </p:sp>
      <p:sp>
        <p:nvSpPr>
          <p:cNvPr id="8" name="Platshållare för bild 9">
            <a:extLst>
              <a:ext uri="{FF2B5EF4-FFF2-40B4-BE49-F238E27FC236}">
                <a16:creationId xmlns:a16="http://schemas.microsoft.com/office/drawing/2014/main" id="{A92F1925-D103-3276-D23F-1641A69C4379}"/>
              </a:ext>
            </a:extLst>
          </p:cNvPr>
          <p:cNvSpPr>
            <a:spLocks noGrp="1"/>
          </p:cNvSpPr>
          <p:nvPr>
            <p:ph type="pic" sz="quarter" idx="11"/>
          </p:nvPr>
        </p:nvSpPr>
        <p:spPr>
          <a:xfrm>
            <a:off x="10544" y="0"/>
            <a:ext cx="4437888" cy="6858000"/>
          </a:xfrm>
        </p:spPr>
        <p:txBody>
          <a:bodyPr>
            <a:normAutofit/>
          </a:bodyPr>
          <a:lstStyle>
            <a:lvl1pPr>
              <a:lnSpc>
                <a:spcPct val="100000"/>
              </a:lnSpc>
              <a:buFontTx/>
              <a:buNone/>
              <a:defRPr sz="1600">
                <a:solidFill>
                  <a:schemeClr val="bg1"/>
                </a:solidFill>
              </a:defRPr>
            </a:lvl1pPr>
          </a:lstStyle>
          <a:p>
            <a:r>
              <a:rPr lang="en-US"/>
              <a:t>Click icon to add picture</a:t>
            </a:r>
            <a:endParaRPr lang="sv-SE" dirty="0"/>
          </a:p>
        </p:txBody>
      </p:sp>
      <p:sp>
        <p:nvSpPr>
          <p:cNvPr id="2" name="Rubrik 1">
            <a:extLst>
              <a:ext uri="{FF2B5EF4-FFF2-40B4-BE49-F238E27FC236}">
                <a16:creationId xmlns:a16="http://schemas.microsoft.com/office/drawing/2014/main" id="{D4F8ADF8-94C2-ACF8-6BCB-67BD2EBB5FC5}"/>
              </a:ext>
            </a:extLst>
          </p:cNvPr>
          <p:cNvSpPr txBox="1">
            <a:spLocks/>
          </p:cNvSpPr>
          <p:nvPr userDrawn="1"/>
        </p:nvSpPr>
        <p:spPr>
          <a:xfrm>
            <a:off x="239268" y="2919663"/>
            <a:ext cx="7313676" cy="3288631"/>
          </a:xfrm>
          <a:prstGeom prst="rect">
            <a:avLst/>
          </a:prstGeom>
        </p:spPr>
        <p:txBody>
          <a:bodyPr vert="horz" lIns="91440" tIns="45720" rIns="91440" bIns="45720" rtlCol="0" anchor="ctr" anchorCtr="0">
            <a:normAutofit/>
          </a:bodyPr>
          <a:lstStyle>
            <a:lvl1pPr algn="ctr" defTabSz="914400" rtl="0" eaLnBrk="1" latinLnBrk="0" hangingPunct="1">
              <a:lnSpc>
                <a:spcPct val="100000"/>
              </a:lnSpc>
              <a:spcBef>
                <a:spcPct val="0"/>
              </a:spcBef>
              <a:buNone/>
              <a:defRPr sz="4400" b="0" i="0" kern="1200">
                <a:solidFill>
                  <a:schemeClr val="bg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sv-SE" sz="1800" b="0" i="0" u="none" strike="noStrike" kern="1200" cap="none" spc="0" normalizeH="0" baseline="0" noProof="0" dirty="0">
              <a:ln>
                <a:noFill/>
              </a:ln>
              <a:solidFill>
                <a:srgbClr val="FFFFFF"/>
              </a:solidFill>
              <a:effectLst/>
              <a:uLnTx/>
              <a:uFillTx/>
              <a:latin typeface="Georgia" panose="02040502050405020303"/>
              <a:ea typeface="+mj-ea"/>
              <a:cs typeface="+mj-cs"/>
            </a:endParaRPr>
          </a:p>
        </p:txBody>
      </p:sp>
      <p:sp>
        <p:nvSpPr>
          <p:cNvPr id="9" name="Platshållare för innehåll 8">
            <a:extLst>
              <a:ext uri="{FF2B5EF4-FFF2-40B4-BE49-F238E27FC236}">
                <a16:creationId xmlns:a16="http://schemas.microsoft.com/office/drawing/2014/main" id="{663F12E0-7BD9-2001-5095-51FDAD2D4D22}"/>
              </a:ext>
            </a:extLst>
          </p:cNvPr>
          <p:cNvSpPr>
            <a:spLocks noGrp="1"/>
          </p:cNvSpPr>
          <p:nvPr>
            <p:ph sz="quarter" idx="12" hasCustomPrompt="1"/>
          </p:nvPr>
        </p:nvSpPr>
        <p:spPr>
          <a:xfrm>
            <a:off x="4846865" y="2511762"/>
            <a:ext cx="6840000" cy="3240000"/>
          </a:xfrm>
        </p:spPr>
        <p:txBody>
          <a:bodyPr/>
          <a:lstStyle>
            <a:lvl1pPr marL="0" indent="0">
              <a:buNone/>
              <a:defRPr>
                <a:solidFill>
                  <a:schemeClr val="bg1"/>
                </a:solidFill>
              </a:defRPr>
            </a:lvl1pPr>
            <a:lvl2pPr>
              <a:defRPr>
                <a:solidFill>
                  <a:schemeClr val="bg1"/>
                </a:solidFill>
              </a:defRPr>
            </a:lvl2pPr>
            <a:lvl3pPr marL="914400" indent="0">
              <a:buNone/>
              <a:defRPr>
                <a:solidFill>
                  <a:schemeClr val="bg1"/>
                </a:solidFill>
              </a:defRPr>
            </a:lvl3pPr>
            <a:lvl4pPr>
              <a:defRPr>
                <a:solidFill>
                  <a:schemeClr val="bg1"/>
                </a:solidFill>
              </a:defRPr>
            </a:lvl4pPr>
            <a:lvl5pPr>
              <a:defRPr>
                <a:solidFill>
                  <a:schemeClr val="bg1"/>
                </a:solidFill>
              </a:defRPr>
            </a:lvl5pPr>
          </a:lstStyle>
          <a:p>
            <a:pPr lvl="0"/>
            <a:r>
              <a:rPr lang="sv-SE" dirty="0"/>
              <a:t>text </a:t>
            </a:r>
          </a:p>
        </p:txBody>
      </p:sp>
      <p:pic>
        <p:nvPicPr>
          <p:cNvPr id="6" name="Bildobjekt 5" descr="En bild som visar text, Teckensnitt, symbol, logotyp&#10;&#10;Automatiskt genererad beskrivning">
            <a:extLst>
              <a:ext uri="{FF2B5EF4-FFF2-40B4-BE49-F238E27FC236}">
                <a16:creationId xmlns:a16="http://schemas.microsoft.com/office/drawing/2014/main" id="{B50D093E-E8C4-6509-CCC4-9CC28580D551}"/>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10670540" y="5921375"/>
            <a:ext cx="1330960" cy="772795"/>
          </a:xfrm>
          <a:prstGeom prst="rect">
            <a:avLst/>
          </a:prstGeom>
          <a:noFill/>
        </p:spPr>
      </p:pic>
    </p:spTree>
    <p:extLst>
      <p:ext uri="{BB962C8B-B14F-4D97-AF65-F5344CB8AC3E}">
        <p14:creationId xmlns:p14="http://schemas.microsoft.com/office/powerpoint/2010/main" val="3146174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slide">
    <p:bg>
      <p:bgPr>
        <a:solidFill>
          <a:srgbClr val="000000"/>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4F8ADF8-94C2-ACF8-6BCB-67BD2EBB5FC5}"/>
              </a:ext>
            </a:extLst>
          </p:cNvPr>
          <p:cNvSpPr txBox="1">
            <a:spLocks/>
          </p:cNvSpPr>
          <p:nvPr userDrawn="1"/>
        </p:nvSpPr>
        <p:spPr>
          <a:xfrm>
            <a:off x="239268" y="2919663"/>
            <a:ext cx="7313676" cy="3288631"/>
          </a:xfrm>
          <a:prstGeom prst="rect">
            <a:avLst/>
          </a:prstGeom>
        </p:spPr>
        <p:txBody>
          <a:bodyPr vert="horz" lIns="91440" tIns="45720" rIns="91440" bIns="45720" rtlCol="0" anchor="ctr" anchorCtr="0">
            <a:normAutofit/>
          </a:bodyPr>
          <a:lstStyle>
            <a:lvl1pPr algn="ctr" defTabSz="914400" rtl="0" eaLnBrk="1" latinLnBrk="0" hangingPunct="1">
              <a:lnSpc>
                <a:spcPct val="100000"/>
              </a:lnSpc>
              <a:spcBef>
                <a:spcPct val="0"/>
              </a:spcBef>
              <a:buNone/>
              <a:defRPr sz="4400" b="0" i="0" kern="1200">
                <a:solidFill>
                  <a:schemeClr val="bg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sv-SE" sz="1800" b="0" i="0" u="none" strike="noStrike" kern="1200" cap="none" spc="0" normalizeH="0" baseline="0" noProof="0" dirty="0">
              <a:ln>
                <a:noFill/>
              </a:ln>
              <a:solidFill>
                <a:srgbClr val="FFFFFF"/>
              </a:solidFill>
              <a:effectLst/>
              <a:uLnTx/>
              <a:uFillTx/>
              <a:latin typeface="Georgia" panose="02040502050405020303"/>
              <a:ea typeface="+mj-ea"/>
              <a:cs typeface="+mj-cs"/>
            </a:endParaRPr>
          </a:p>
        </p:txBody>
      </p:sp>
      <p:pic>
        <p:nvPicPr>
          <p:cNvPr id="6" name="Bildobjekt 5" descr="En bild som visar text, Teckensnitt, symbol, logotyp&#10;&#10;Automatiskt genererad beskrivning">
            <a:extLst>
              <a:ext uri="{FF2B5EF4-FFF2-40B4-BE49-F238E27FC236}">
                <a16:creationId xmlns:a16="http://schemas.microsoft.com/office/drawing/2014/main" id="{0CD5F903-21DF-F492-0D7A-D745C4E33286}"/>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10670540" y="5921375"/>
            <a:ext cx="1330960" cy="772795"/>
          </a:xfrm>
          <a:prstGeom prst="rect">
            <a:avLst/>
          </a:prstGeom>
          <a:noFill/>
        </p:spPr>
      </p:pic>
    </p:spTree>
    <p:extLst>
      <p:ext uri="{BB962C8B-B14F-4D97-AF65-F5344CB8AC3E}">
        <p14:creationId xmlns:p14="http://schemas.microsoft.com/office/powerpoint/2010/main" val="605654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2BCEBADE-42B5-EA4C-9B84-7534FEA0B6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EED7E2DB-5FCC-294F-B750-C825C0CA67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631577201"/>
      </p:ext>
    </p:extLst>
  </p:cSld>
  <p:clrMap bg1="lt1" tx1="dk1" bg2="lt2" tx2="dk2" accent1="accent1" accent2="accent2" accent3="accent3" accent4="accent4" accent5="accent5" accent6="accent6" hlink="hlink" folHlink="folHlink"/>
  <p:sldLayoutIdLst>
    <p:sldLayoutId id="2147483661" r:id="rId1"/>
    <p:sldLayoutId id="2147483686" r:id="rId2"/>
    <p:sldLayoutId id="2147483692" r:id="rId3"/>
    <p:sldLayoutId id="2147483689" r:id="rId4"/>
    <p:sldLayoutId id="2147483690" r:id="rId5"/>
    <p:sldLayoutId id="2147483664" r:id="rId6"/>
    <p:sldLayoutId id="2147483665" r:id="rId7"/>
    <p:sldLayoutId id="2147483666" r:id="rId8"/>
    <p:sldLayoutId id="2147483667" r:id="rId9"/>
  </p:sldLayoutIdLst>
  <p:txStyles>
    <p:titleStyle>
      <a:lvl1pPr algn="l" defTabSz="914400" rtl="0" eaLnBrk="1" latinLnBrk="0" hangingPunct="1">
        <a:lnSpc>
          <a:spcPct val="100000"/>
        </a:lnSpc>
        <a:spcBef>
          <a:spcPct val="0"/>
        </a:spcBef>
        <a:buNone/>
        <a:defRPr sz="4000" b="0" i="0" kern="1200">
          <a:solidFill>
            <a:schemeClr val="tx1"/>
          </a:solidFill>
          <a:latin typeface="+mj-lt"/>
          <a:ea typeface="+mj-ea"/>
          <a:cs typeface="+mj-cs"/>
        </a:defRPr>
      </a:lvl1pPr>
    </p:titleStyle>
    <p:bodyStyle>
      <a:lvl1pPr marL="228600" indent="-228600" algn="l" defTabSz="914400" rtl="0" eaLnBrk="1" latinLnBrk="0" hangingPunct="1">
        <a:lnSpc>
          <a:spcPct val="150000"/>
        </a:lnSpc>
        <a:spcBef>
          <a:spcPts val="1000"/>
        </a:spcBef>
        <a:buFont typeface="Arial" panose="020B0604020202020204" pitchFamily="34" charset="0"/>
        <a:buChar char="•"/>
        <a:defRPr sz="2000" b="0" i="0" kern="1200">
          <a:solidFill>
            <a:schemeClr val="tx1"/>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1800" b="0" i="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600" b="0" i="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400" b="0" i="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39">
          <p15:clr>
            <a:srgbClr val="F26B43"/>
          </p15:clr>
        </p15:guide>
        <p15:guide id="2" pos="529">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2BCEBADE-42B5-EA4C-9B84-7534FEA0B6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EED7E2DB-5FCC-294F-B750-C825C0CA67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296057807"/>
      </p:ext>
    </p:extLst>
  </p:cSld>
  <p:clrMap bg1="lt1" tx1="dk1" bg2="lt2" tx2="dk2" accent1="accent1" accent2="accent2" accent3="accent3" accent4="accent4" accent5="accent5" accent6="accent6" hlink="hlink" folHlink="folHlink"/>
  <p:sldLayoutIdLst>
    <p:sldLayoutId id="2147483676" r:id="rId1"/>
    <p:sldLayoutId id="2147483685" r:id="rId2"/>
    <p:sldLayoutId id="2147483694" r:id="rId3"/>
    <p:sldLayoutId id="2147483677" r:id="rId4"/>
    <p:sldLayoutId id="2147483695" r:id="rId5"/>
    <p:sldLayoutId id="2147483678" r:id="rId6"/>
    <p:sldLayoutId id="2147483679" r:id="rId7"/>
    <p:sldLayoutId id="2147483696" r:id="rId8"/>
    <p:sldLayoutId id="2147483681" r:id="rId9"/>
  </p:sldLayoutIdLst>
  <p:txStyles>
    <p:titleStyle>
      <a:lvl1pPr algn="l" defTabSz="914400" rtl="0" eaLnBrk="1" latinLnBrk="0" hangingPunct="1">
        <a:lnSpc>
          <a:spcPct val="100000"/>
        </a:lnSpc>
        <a:spcBef>
          <a:spcPct val="0"/>
        </a:spcBef>
        <a:buNone/>
        <a:defRPr sz="4000" b="0" i="0" kern="1200">
          <a:solidFill>
            <a:schemeClr val="tx1"/>
          </a:solidFill>
          <a:latin typeface="+mj-lt"/>
          <a:ea typeface="+mj-ea"/>
          <a:cs typeface="+mj-cs"/>
        </a:defRPr>
      </a:lvl1pPr>
    </p:titleStyle>
    <p:bodyStyle>
      <a:lvl1pPr marL="228600" indent="-228600" algn="l" defTabSz="914400" rtl="0" eaLnBrk="1" latinLnBrk="0" hangingPunct="1">
        <a:lnSpc>
          <a:spcPct val="150000"/>
        </a:lnSpc>
        <a:spcBef>
          <a:spcPts val="1000"/>
        </a:spcBef>
        <a:buFont typeface="Arial" panose="020B0604020202020204" pitchFamily="34" charset="0"/>
        <a:buChar char="•"/>
        <a:defRPr sz="2000" b="0" i="0" kern="1200">
          <a:solidFill>
            <a:schemeClr val="tx1"/>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1800" b="0" i="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600" b="0" i="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400" b="0" i="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39">
          <p15:clr>
            <a:srgbClr val="F26B43"/>
          </p15:clr>
        </p15:guide>
        <p15:guide id="2" pos="529">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6C41D1D-9C8F-521F-6EA7-E3180A1B8EE7}"/>
              </a:ext>
            </a:extLst>
          </p:cNvPr>
          <p:cNvSpPr>
            <a:spLocks noGrp="1"/>
          </p:cNvSpPr>
          <p:nvPr>
            <p:ph type="ctrTitle"/>
          </p:nvPr>
        </p:nvSpPr>
        <p:spPr>
          <a:xfrm>
            <a:off x="2588821" y="2726403"/>
            <a:ext cx="7014358" cy="1484169"/>
          </a:xfrm>
        </p:spPr>
        <p:txBody>
          <a:bodyPr/>
          <a:lstStyle/>
          <a:p>
            <a:r>
              <a:rPr lang="sv-SE" dirty="0"/>
              <a:t>The Swedish </a:t>
            </a:r>
            <a:r>
              <a:rPr lang="sv-SE" dirty="0" err="1"/>
              <a:t>School</a:t>
            </a:r>
            <a:r>
              <a:rPr lang="sv-SE" dirty="0"/>
              <a:t> of </a:t>
            </a:r>
            <a:r>
              <a:rPr lang="sv-SE" dirty="0" err="1"/>
              <a:t>Textiles</a:t>
            </a:r>
            <a:endParaRPr lang="sv-SE" dirty="0"/>
          </a:p>
        </p:txBody>
      </p:sp>
      <p:sp>
        <p:nvSpPr>
          <p:cNvPr id="3" name="Underrubrik 2">
            <a:extLst>
              <a:ext uri="{FF2B5EF4-FFF2-40B4-BE49-F238E27FC236}">
                <a16:creationId xmlns:a16="http://schemas.microsoft.com/office/drawing/2014/main" id="{A878A6C5-AEC5-359C-D724-850A1B593F44}"/>
              </a:ext>
            </a:extLst>
          </p:cNvPr>
          <p:cNvSpPr>
            <a:spLocks noGrp="1"/>
          </p:cNvSpPr>
          <p:nvPr>
            <p:ph type="subTitle" idx="1"/>
          </p:nvPr>
        </p:nvSpPr>
        <p:spPr>
          <a:xfrm>
            <a:off x="3512791" y="2130497"/>
            <a:ext cx="5166417" cy="595906"/>
          </a:xfrm>
        </p:spPr>
        <p:txBody>
          <a:bodyPr/>
          <a:lstStyle/>
          <a:p>
            <a:r>
              <a:rPr lang="sv-SE" dirty="0" err="1"/>
              <a:t>This</a:t>
            </a:r>
            <a:r>
              <a:rPr lang="sv-SE" dirty="0"/>
              <a:t> is</a:t>
            </a:r>
          </a:p>
        </p:txBody>
      </p:sp>
    </p:spTree>
    <p:extLst>
      <p:ext uri="{BB962C8B-B14F-4D97-AF65-F5344CB8AC3E}">
        <p14:creationId xmlns:p14="http://schemas.microsoft.com/office/powerpoint/2010/main" val="2369973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9B5C4-427B-4A73-6E8F-20ABD7CC4B0E}"/>
              </a:ext>
            </a:extLst>
          </p:cNvPr>
          <p:cNvSpPr>
            <a:spLocks noGrp="1"/>
          </p:cNvSpPr>
          <p:nvPr>
            <p:ph type="ctrTitle"/>
          </p:nvPr>
        </p:nvSpPr>
        <p:spPr/>
        <p:txBody>
          <a:bodyPr/>
          <a:lstStyle/>
          <a:p>
            <a:r>
              <a:rPr lang="sv-SE" dirty="0"/>
              <a:t>Research</a:t>
            </a:r>
          </a:p>
        </p:txBody>
      </p:sp>
      <p:pic>
        <p:nvPicPr>
          <p:cNvPr id="6" name="Picture Placeholder 5" descr="Green lights on fabric with black background&#10;&#10;Description automatically generated with medium confidence">
            <a:extLst>
              <a:ext uri="{FF2B5EF4-FFF2-40B4-BE49-F238E27FC236}">
                <a16:creationId xmlns:a16="http://schemas.microsoft.com/office/drawing/2014/main" id="{48977CCF-9EA1-5D31-A6CF-9A50BECFCB52}"/>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val="0"/>
              </a:ext>
            </a:extLst>
          </a:blip>
          <a:srcRect/>
          <a:stretch>
            <a:fillRect/>
          </a:stretch>
        </p:blipFill>
        <p:spPr>
          <a:xfrm flipH="1">
            <a:off x="10544" y="0"/>
            <a:ext cx="4437888" cy="6858000"/>
          </a:xfrm>
        </p:spPr>
      </p:pic>
      <p:sp>
        <p:nvSpPr>
          <p:cNvPr id="4" name="Content Placeholder 3">
            <a:extLst>
              <a:ext uri="{FF2B5EF4-FFF2-40B4-BE49-F238E27FC236}">
                <a16:creationId xmlns:a16="http://schemas.microsoft.com/office/drawing/2014/main" id="{05B4AD4B-DF93-2B88-F76B-5DFBC2A39908}"/>
              </a:ext>
            </a:extLst>
          </p:cNvPr>
          <p:cNvSpPr>
            <a:spLocks noGrp="1"/>
          </p:cNvSpPr>
          <p:nvPr>
            <p:ph sz="quarter" idx="12"/>
          </p:nvPr>
        </p:nvSpPr>
        <p:spPr/>
        <p:txBody>
          <a:bodyPr/>
          <a:lstStyle/>
          <a:p>
            <a:r>
              <a:rPr lang="en-US" dirty="0"/>
              <a:t>Researchers at the Swedish School of Textiles tackle many exciting societal challenges! For example, research is conducted on </a:t>
            </a:r>
            <a:r>
              <a:rPr lang="en-US" dirty="0" err="1"/>
              <a:t>customised</a:t>
            </a:r>
            <a:r>
              <a:rPr lang="en-US" dirty="0"/>
              <a:t> clothing production, circular fashion, the relationships between body, material, and movement, and dyeing textiles without water.</a:t>
            </a:r>
            <a:endParaRPr lang="sv-SE" dirty="0"/>
          </a:p>
        </p:txBody>
      </p:sp>
    </p:spTree>
    <p:extLst>
      <p:ext uri="{BB962C8B-B14F-4D97-AF65-F5344CB8AC3E}">
        <p14:creationId xmlns:p14="http://schemas.microsoft.com/office/powerpoint/2010/main" val="31689254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9B5C4-427B-4A73-6E8F-20ABD7CC4B0E}"/>
              </a:ext>
            </a:extLst>
          </p:cNvPr>
          <p:cNvSpPr>
            <a:spLocks noGrp="1"/>
          </p:cNvSpPr>
          <p:nvPr>
            <p:ph type="ctrTitle"/>
          </p:nvPr>
        </p:nvSpPr>
        <p:spPr/>
        <p:txBody>
          <a:bodyPr/>
          <a:lstStyle/>
          <a:p>
            <a:r>
              <a:rPr lang="sv-SE" dirty="0"/>
              <a:t>Research</a:t>
            </a:r>
          </a:p>
        </p:txBody>
      </p:sp>
      <p:pic>
        <p:nvPicPr>
          <p:cNvPr id="6" name="Picture Placeholder 5" descr="Green lights on fabric with black background&#10;&#10;Description automatically generated with medium confidence">
            <a:extLst>
              <a:ext uri="{FF2B5EF4-FFF2-40B4-BE49-F238E27FC236}">
                <a16:creationId xmlns:a16="http://schemas.microsoft.com/office/drawing/2014/main" id="{48977CCF-9EA1-5D31-A6CF-9A50BECFCB52}"/>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val="0"/>
              </a:ext>
            </a:extLst>
          </a:blip>
          <a:srcRect/>
          <a:stretch>
            <a:fillRect/>
          </a:stretch>
        </p:blipFill>
        <p:spPr>
          <a:xfrm flipH="1">
            <a:off x="10544" y="0"/>
            <a:ext cx="4437888" cy="6858000"/>
          </a:xfrm>
        </p:spPr>
      </p:pic>
      <p:sp>
        <p:nvSpPr>
          <p:cNvPr id="4" name="Content Placeholder 3">
            <a:extLst>
              <a:ext uri="{FF2B5EF4-FFF2-40B4-BE49-F238E27FC236}">
                <a16:creationId xmlns:a16="http://schemas.microsoft.com/office/drawing/2014/main" id="{05B4AD4B-DF93-2B88-F76B-5DFBC2A39908}"/>
              </a:ext>
            </a:extLst>
          </p:cNvPr>
          <p:cNvSpPr>
            <a:spLocks noGrp="1"/>
          </p:cNvSpPr>
          <p:nvPr>
            <p:ph sz="quarter" idx="12"/>
          </p:nvPr>
        </p:nvSpPr>
        <p:spPr/>
        <p:txBody>
          <a:bodyPr/>
          <a:lstStyle/>
          <a:p>
            <a:r>
              <a:rPr lang="en-US" dirty="0"/>
              <a:t>We are one of three higher education institutions in Sweden that are </a:t>
            </a:r>
            <a:r>
              <a:rPr lang="en-US" dirty="0" err="1"/>
              <a:t>authorised</a:t>
            </a:r>
            <a:r>
              <a:rPr lang="en-US" dirty="0"/>
              <a:t> to conduct both scientific and artistic research education, and we are the only one that does so in textiles and fashion.</a:t>
            </a:r>
            <a:endParaRPr lang="sv-SE" dirty="0"/>
          </a:p>
        </p:txBody>
      </p:sp>
    </p:spTree>
    <p:extLst>
      <p:ext uri="{BB962C8B-B14F-4D97-AF65-F5344CB8AC3E}">
        <p14:creationId xmlns:p14="http://schemas.microsoft.com/office/powerpoint/2010/main" val="3144498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B4F92-52C9-84B3-341C-28A33677FEDD}"/>
              </a:ext>
            </a:extLst>
          </p:cNvPr>
          <p:cNvSpPr>
            <a:spLocks noGrp="1"/>
          </p:cNvSpPr>
          <p:nvPr>
            <p:ph type="ctrTitle"/>
          </p:nvPr>
        </p:nvSpPr>
        <p:spPr/>
        <p:txBody>
          <a:bodyPr/>
          <a:lstStyle/>
          <a:p>
            <a:r>
              <a:rPr lang="sv-SE" dirty="0" err="1"/>
              <a:t>History</a:t>
            </a:r>
            <a:r>
              <a:rPr lang="sv-SE" dirty="0"/>
              <a:t> of the Swedish </a:t>
            </a:r>
            <a:r>
              <a:rPr lang="sv-SE" dirty="0" err="1"/>
              <a:t>School</a:t>
            </a:r>
            <a:r>
              <a:rPr lang="sv-SE" dirty="0"/>
              <a:t> of </a:t>
            </a:r>
            <a:r>
              <a:rPr lang="sv-SE" dirty="0" err="1"/>
              <a:t>Textiles</a:t>
            </a:r>
            <a:endParaRPr lang="sv-SE" dirty="0"/>
          </a:p>
        </p:txBody>
      </p:sp>
      <p:pic>
        <p:nvPicPr>
          <p:cNvPr id="6" name="Picture Placeholder 5" descr="A group of people posing for a photo&#10;&#10;Description automatically generated">
            <a:extLst>
              <a:ext uri="{FF2B5EF4-FFF2-40B4-BE49-F238E27FC236}">
                <a16:creationId xmlns:a16="http://schemas.microsoft.com/office/drawing/2014/main" id="{059C4094-7EBD-F9CC-E664-7A549028C528}"/>
              </a:ext>
            </a:extLst>
          </p:cNvPr>
          <p:cNvPicPr>
            <a:picLocks noGrp="1" noChangeAspect="1"/>
          </p:cNvPicPr>
          <p:nvPr>
            <p:ph type="pic" sz="quarter" idx="11"/>
          </p:nvPr>
        </p:nvPicPr>
        <p:blipFill rotWithShape="1">
          <a:blip r:embed="rId2" cstate="screen">
            <a:extLst>
              <a:ext uri="{28A0092B-C50C-407E-A947-70E740481C1C}">
                <a14:useLocalDpi xmlns:a14="http://schemas.microsoft.com/office/drawing/2010/main" val="0"/>
              </a:ext>
            </a:extLst>
          </a:blip>
          <a:srcRect/>
          <a:stretch/>
        </p:blipFill>
        <p:spPr>
          <a:xfrm>
            <a:off x="10544" y="0"/>
            <a:ext cx="4437888" cy="6858000"/>
          </a:xfrm>
        </p:spPr>
      </p:pic>
      <p:sp>
        <p:nvSpPr>
          <p:cNvPr id="4" name="Content Placeholder 3">
            <a:extLst>
              <a:ext uri="{FF2B5EF4-FFF2-40B4-BE49-F238E27FC236}">
                <a16:creationId xmlns:a16="http://schemas.microsoft.com/office/drawing/2014/main" id="{4A8A3995-9C0C-A213-E27F-0886159F4C40}"/>
              </a:ext>
            </a:extLst>
          </p:cNvPr>
          <p:cNvSpPr>
            <a:spLocks noGrp="1"/>
          </p:cNvSpPr>
          <p:nvPr>
            <p:ph sz="quarter" idx="12"/>
          </p:nvPr>
        </p:nvSpPr>
        <p:spPr/>
        <p:txBody>
          <a:bodyPr>
            <a:normAutofit/>
          </a:bodyPr>
          <a:lstStyle/>
          <a:p>
            <a:r>
              <a:rPr lang="en-GB" kern="100" dirty="0">
                <a:effectLst/>
                <a:ea typeface="Calibri" panose="020F0502020204030204" pitchFamily="34" charset="0"/>
                <a:cs typeface="Times New Roman" panose="02020603050405020304" pitchFamily="18" charset="0"/>
              </a:rPr>
              <a:t>Borås has a long textile history; we have been a centre for expertise and knowledge ever since the Borås Technical </a:t>
            </a:r>
            <a:r>
              <a:rPr lang="en-GB" kern="100" dirty="0" err="1">
                <a:effectLst/>
                <a:ea typeface="Calibri" panose="020F0502020204030204" pitchFamily="34" charset="0"/>
                <a:cs typeface="Times New Roman" panose="02020603050405020304" pitchFamily="18" charset="0"/>
              </a:rPr>
              <a:t>Väfskola</a:t>
            </a:r>
            <a:r>
              <a:rPr lang="en-GB" kern="100" dirty="0">
                <a:effectLst/>
                <a:ea typeface="Calibri" panose="020F0502020204030204" pitchFamily="34" charset="0"/>
                <a:cs typeface="Times New Roman" panose="02020603050405020304" pitchFamily="18" charset="0"/>
              </a:rPr>
              <a:t> started up in 1866 – which became the foundation of the Swedish School of Textiles.</a:t>
            </a:r>
            <a:endParaRPr lang="sv-SE" kern="1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355950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B5601-9E96-0957-A88A-629B73333115}"/>
              </a:ext>
            </a:extLst>
          </p:cNvPr>
          <p:cNvSpPr>
            <a:spLocks noGrp="1"/>
          </p:cNvSpPr>
          <p:nvPr>
            <p:ph type="ctrTitle"/>
          </p:nvPr>
        </p:nvSpPr>
        <p:spPr/>
        <p:txBody>
          <a:bodyPr/>
          <a:lstStyle/>
          <a:p>
            <a:r>
              <a:rPr lang="sv-SE" dirty="0"/>
              <a:t>Smart </a:t>
            </a:r>
            <a:r>
              <a:rPr lang="sv-SE" dirty="0" err="1"/>
              <a:t>Textiles</a:t>
            </a:r>
            <a:endParaRPr lang="sv-SE" dirty="0"/>
          </a:p>
        </p:txBody>
      </p:sp>
      <p:pic>
        <p:nvPicPr>
          <p:cNvPr id="6" name="Picture Placeholder 5" descr="A close-up of a roll of medical material&#10;&#10;Description automatically generated">
            <a:extLst>
              <a:ext uri="{FF2B5EF4-FFF2-40B4-BE49-F238E27FC236}">
                <a16:creationId xmlns:a16="http://schemas.microsoft.com/office/drawing/2014/main" id="{6C27EB39-68F0-D116-9F0D-B6E5DB0BF80B}"/>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val="0"/>
              </a:ext>
            </a:extLst>
          </a:blip>
          <a:srcRect/>
          <a:stretch>
            <a:fillRect/>
          </a:stretch>
        </p:blipFill>
        <p:spPr/>
      </p:pic>
      <p:sp>
        <p:nvSpPr>
          <p:cNvPr id="4" name="Content Placeholder 3">
            <a:extLst>
              <a:ext uri="{FF2B5EF4-FFF2-40B4-BE49-F238E27FC236}">
                <a16:creationId xmlns:a16="http://schemas.microsoft.com/office/drawing/2014/main" id="{D2B83A55-1C75-7B2A-B28B-2380910F8853}"/>
              </a:ext>
            </a:extLst>
          </p:cNvPr>
          <p:cNvSpPr>
            <a:spLocks noGrp="1"/>
          </p:cNvSpPr>
          <p:nvPr>
            <p:ph sz="quarter" idx="12"/>
          </p:nvPr>
        </p:nvSpPr>
        <p:spPr/>
        <p:txBody>
          <a:bodyPr/>
          <a:lstStyle/>
          <a:p>
            <a:r>
              <a:rPr lang="en-US" dirty="0"/>
              <a:t>Here, textile innovations are developed, such as artificial muscles, clothes that measure pulse, sheets that detect if a patient has a fever, and knitted blood vessels to be used in bypass operations.</a:t>
            </a:r>
            <a:endParaRPr lang="sv-SE" dirty="0"/>
          </a:p>
        </p:txBody>
      </p:sp>
    </p:spTree>
    <p:extLst>
      <p:ext uri="{BB962C8B-B14F-4D97-AF65-F5344CB8AC3E}">
        <p14:creationId xmlns:p14="http://schemas.microsoft.com/office/powerpoint/2010/main" val="4040020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B5601-9E96-0957-A88A-629B73333115}"/>
              </a:ext>
            </a:extLst>
          </p:cNvPr>
          <p:cNvSpPr>
            <a:spLocks noGrp="1"/>
          </p:cNvSpPr>
          <p:nvPr>
            <p:ph type="ctrTitle"/>
          </p:nvPr>
        </p:nvSpPr>
        <p:spPr/>
        <p:txBody>
          <a:bodyPr/>
          <a:lstStyle/>
          <a:p>
            <a:r>
              <a:rPr lang="sv-SE" dirty="0"/>
              <a:t>Smart </a:t>
            </a:r>
            <a:r>
              <a:rPr lang="sv-SE" dirty="0" err="1"/>
              <a:t>Textiles</a:t>
            </a:r>
            <a:endParaRPr lang="sv-SE" dirty="0"/>
          </a:p>
        </p:txBody>
      </p:sp>
      <p:pic>
        <p:nvPicPr>
          <p:cNvPr id="6" name="Picture Placeholder 5" descr="A close-up of a roll of medical material&#10;&#10;Description automatically generated">
            <a:extLst>
              <a:ext uri="{FF2B5EF4-FFF2-40B4-BE49-F238E27FC236}">
                <a16:creationId xmlns:a16="http://schemas.microsoft.com/office/drawing/2014/main" id="{6C27EB39-68F0-D116-9F0D-B6E5DB0BF80B}"/>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val="0"/>
              </a:ext>
            </a:extLst>
          </a:blip>
          <a:srcRect/>
          <a:stretch>
            <a:fillRect/>
          </a:stretch>
        </p:blipFill>
        <p:spPr/>
      </p:pic>
      <p:sp>
        <p:nvSpPr>
          <p:cNvPr id="4" name="Content Placeholder 3">
            <a:extLst>
              <a:ext uri="{FF2B5EF4-FFF2-40B4-BE49-F238E27FC236}">
                <a16:creationId xmlns:a16="http://schemas.microsoft.com/office/drawing/2014/main" id="{D2B83A55-1C75-7B2A-B28B-2380910F8853}"/>
              </a:ext>
            </a:extLst>
          </p:cNvPr>
          <p:cNvSpPr>
            <a:spLocks noGrp="1"/>
          </p:cNvSpPr>
          <p:nvPr>
            <p:ph sz="quarter" idx="12"/>
          </p:nvPr>
        </p:nvSpPr>
        <p:spPr/>
        <p:txBody>
          <a:bodyPr/>
          <a:lstStyle/>
          <a:p>
            <a:r>
              <a:rPr lang="en-US" dirty="0"/>
              <a:t>With over 500 research and business-driven projects since the initiative was founded in 2006, Smart Textiles has not only become a driving force for the textile industry in Sweden, but also an important player in the international arena. </a:t>
            </a:r>
            <a:endParaRPr lang="sv-SE" dirty="0"/>
          </a:p>
        </p:txBody>
      </p:sp>
    </p:spTree>
    <p:extLst>
      <p:ext uri="{BB962C8B-B14F-4D97-AF65-F5344CB8AC3E}">
        <p14:creationId xmlns:p14="http://schemas.microsoft.com/office/powerpoint/2010/main" val="28133187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2009B-FB23-02D7-D9EF-FEFBD047BD67}"/>
              </a:ext>
            </a:extLst>
          </p:cNvPr>
          <p:cNvSpPr>
            <a:spLocks noGrp="1"/>
          </p:cNvSpPr>
          <p:nvPr>
            <p:ph type="ctrTitle"/>
          </p:nvPr>
        </p:nvSpPr>
        <p:spPr/>
        <p:txBody>
          <a:bodyPr/>
          <a:lstStyle/>
          <a:p>
            <a:r>
              <a:rPr lang="sv-SE" dirty="0"/>
              <a:t>Science Park Borås</a:t>
            </a:r>
          </a:p>
        </p:txBody>
      </p:sp>
      <p:pic>
        <p:nvPicPr>
          <p:cNvPr id="6" name="Picture Placeholder 5" descr="A person in a black dress in a forest&#10;&#10;Description automatically generated">
            <a:extLst>
              <a:ext uri="{FF2B5EF4-FFF2-40B4-BE49-F238E27FC236}">
                <a16:creationId xmlns:a16="http://schemas.microsoft.com/office/drawing/2014/main" id="{C3906870-E40B-CE89-41A4-C68828C1A885}"/>
              </a:ext>
            </a:extLst>
          </p:cNvPr>
          <p:cNvPicPr>
            <a:picLocks noGrp="1" noChangeAspect="1"/>
          </p:cNvPicPr>
          <p:nvPr>
            <p:ph type="pic" sz="quarter" idx="11"/>
          </p:nvPr>
        </p:nvPicPr>
        <p:blipFill rotWithShape="1">
          <a:blip r:embed="rId2" cstate="screen">
            <a:extLst>
              <a:ext uri="{28A0092B-C50C-407E-A947-70E740481C1C}">
                <a14:useLocalDpi xmlns:a14="http://schemas.microsoft.com/office/drawing/2010/main" val="0"/>
              </a:ext>
            </a:extLst>
          </a:blip>
          <a:srcRect/>
          <a:stretch/>
        </p:blipFill>
        <p:spPr>
          <a:xfrm>
            <a:off x="10544" y="0"/>
            <a:ext cx="4437888" cy="6858000"/>
          </a:xfrm>
        </p:spPr>
      </p:pic>
      <p:sp>
        <p:nvSpPr>
          <p:cNvPr id="4" name="Content Placeholder 3">
            <a:extLst>
              <a:ext uri="{FF2B5EF4-FFF2-40B4-BE49-F238E27FC236}">
                <a16:creationId xmlns:a16="http://schemas.microsoft.com/office/drawing/2014/main" id="{8FF72810-BDBF-7F3E-71CE-D575D8B9F294}"/>
              </a:ext>
            </a:extLst>
          </p:cNvPr>
          <p:cNvSpPr>
            <a:spLocks noGrp="1"/>
          </p:cNvSpPr>
          <p:nvPr>
            <p:ph sz="quarter" idx="12"/>
          </p:nvPr>
        </p:nvSpPr>
        <p:spPr/>
        <p:txBody>
          <a:bodyPr>
            <a:normAutofit fontScale="92500"/>
          </a:bodyPr>
          <a:lstStyle/>
          <a:p>
            <a:r>
              <a:rPr lang="en-US" dirty="0"/>
              <a:t>In the Textile Fashion Center, you will find Science Park Borås – an open collaboration arena with multiple stakeholders. Here, academia, industry, and other parts of society come together to </a:t>
            </a:r>
            <a:r>
              <a:rPr lang="en-US" dirty="0" err="1"/>
              <a:t>realise</a:t>
            </a:r>
            <a:r>
              <a:rPr lang="en-US" dirty="0"/>
              <a:t> ideas, develop, and generate new innovations, products, and services for the market. </a:t>
            </a:r>
          </a:p>
          <a:p>
            <a:r>
              <a:rPr lang="en-US" dirty="0"/>
              <a:t>Science Park Borås is part of the University of Borås and the Swedish School of Textiles.</a:t>
            </a:r>
            <a:endParaRPr lang="sv-SE" dirty="0"/>
          </a:p>
        </p:txBody>
      </p:sp>
    </p:spTree>
    <p:extLst>
      <p:ext uri="{BB962C8B-B14F-4D97-AF65-F5344CB8AC3E}">
        <p14:creationId xmlns:p14="http://schemas.microsoft.com/office/powerpoint/2010/main" val="9727389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2009B-FB23-02D7-D9EF-FEFBD047BD67}"/>
              </a:ext>
            </a:extLst>
          </p:cNvPr>
          <p:cNvSpPr>
            <a:spLocks noGrp="1"/>
          </p:cNvSpPr>
          <p:nvPr>
            <p:ph type="ctrTitle"/>
          </p:nvPr>
        </p:nvSpPr>
        <p:spPr/>
        <p:txBody>
          <a:bodyPr/>
          <a:lstStyle/>
          <a:p>
            <a:r>
              <a:rPr lang="sv-SE" dirty="0"/>
              <a:t>Science Park Borås</a:t>
            </a:r>
          </a:p>
        </p:txBody>
      </p:sp>
      <p:pic>
        <p:nvPicPr>
          <p:cNvPr id="6" name="Picture Placeholder 5" descr="A person in a black dress in a forest&#10;&#10;Description automatically generated">
            <a:extLst>
              <a:ext uri="{FF2B5EF4-FFF2-40B4-BE49-F238E27FC236}">
                <a16:creationId xmlns:a16="http://schemas.microsoft.com/office/drawing/2014/main" id="{C3906870-E40B-CE89-41A4-C68828C1A885}"/>
              </a:ext>
            </a:extLst>
          </p:cNvPr>
          <p:cNvPicPr>
            <a:picLocks noGrp="1" noChangeAspect="1"/>
          </p:cNvPicPr>
          <p:nvPr>
            <p:ph type="pic" sz="quarter" idx="11"/>
          </p:nvPr>
        </p:nvPicPr>
        <p:blipFill rotWithShape="1">
          <a:blip r:embed="rId2" cstate="screen">
            <a:extLst>
              <a:ext uri="{28A0092B-C50C-407E-A947-70E740481C1C}">
                <a14:useLocalDpi xmlns:a14="http://schemas.microsoft.com/office/drawing/2010/main" val="0"/>
              </a:ext>
            </a:extLst>
          </a:blip>
          <a:srcRect/>
          <a:stretch/>
        </p:blipFill>
        <p:spPr>
          <a:xfrm>
            <a:off x="10544" y="0"/>
            <a:ext cx="4437888" cy="6858000"/>
          </a:xfrm>
        </p:spPr>
      </p:pic>
      <p:sp>
        <p:nvSpPr>
          <p:cNvPr id="4" name="Content Placeholder 3">
            <a:extLst>
              <a:ext uri="{FF2B5EF4-FFF2-40B4-BE49-F238E27FC236}">
                <a16:creationId xmlns:a16="http://schemas.microsoft.com/office/drawing/2014/main" id="{8FF72810-BDBF-7F3E-71CE-D575D8B9F294}"/>
              </a:ext>
            </a:extLst>
          </p:cNvPr>
          <p:cNvSpPr>
            <a:spLocks noGrp="1"/>
          </p:cNvSpPr>
          <p:nvPr>
            <p:ph sz="quarter" idx="12"/>
          </p:nvPr>
        </p:nvSpPr>
        <p:spPr/>
        <p:txBody>
          <a:bodyPr/>
          <a:lstStyle/>
          <a:p>
            <a:r>
              <a:rPr lang="en-US" dirty="0"/>
              <a:t>Science Park Borås has a clear sustainability profile within its three areas of operation: textiles, consumption, and societal development. It is currently involved in several EU projects and is an active participant in the work on applications related to the European Green Deal.</a:t>
            </a:r>
            <a:endParaRPr lang="sv-SE" dirty="0"/>
          </a:p>
        </p:txBody>
      </p:sp>
    </p:spTree>
    <p:extLst>
      <p:ext uri="{BB962C8B-B14F-4D97-AF65-F5344CB8AC3E}">
        <p14:creationId xmlns:p14="http://schemas.microsoft.com/office/powerpoint/2010/main" val="17664099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2009B-FB23-02D7-D9EF-FEFBD047BD67}"/>
              </a:ext>
            </a:extLst>
          </p:cNvPr>
          <p:cNvSpPr>
            <a:spLocks noGrp="1"/>
          </p:cNvSpPr>
          <p:nvPr>
            <p:ph type="ctrTitle"/>
          </p:nvPr>
        </p:nvSpPr>
        <p:spPr/>
        <p:txBody>
          <a:bodyPr/>
          <a:lstStyle/>
          <a:p>
            <a:r>
              <a:rPr lang="sv-SE" dirty="0"/>
              <a:t>Textile &amp; Fashion 2030</a:t>
            </a:r>
          </a:p>
        </p:txBody>
      </p:sp>
      <p:pic>
        <p:nvPicPr>
          <p:cNvPr id="6" name="Picture Placeholder 5" descr="A person in a black dress in a forest&#10;&#10;Description automatically generated">
            <a:extLst>
              <a:ext uri="{FF2B5EF4-FFF2-40B4-BE49-F238E27FC236}">
                <a16:creationId xmlns:a16="http://schemas.microsoft.com/office/drawing/2014/main" id="{C3906870-E40B-CE89-41A4-C68828C1A885}"/>
              </a:ext>
            </a:extLst>
          </p:cNvPr>
          <p:cNvPicPr>
            <a:picLocks noGrp="1" noChangeAspect="1"/>
          </p:cNvPicPr>
          <p:nvPr>
            <p:ph type="pic" sz="quarter" idx="11"/>
          </p:nvPr>
        </p:nvPicPr>
        <p:blipFill rotWithShape="1">
          <a:blip r:embed="rId2" cstate="screen">
            <a:extLst>
              <a:ext uri="{28A0092B-C50C-407E-A947-70E740481C1C}">
                <a14:useLocalDpi xmlns:a14="http://schemas.microsoft.com/office/drawing/2010/main" val="0"/>
              </a:ext>
            </a:extLst>
          </a:blip>
          <a:srcRect/>
          <a:stretch/>
        </p:blipFill>
        <p:spPr>
          <a:xfrm>
            <a:off x="10544" y="0"/>
            <a:ext cx="4437888" cy="6858000"/>
          </a:xfrm>
        </p:spPr>
      </p:pic>
      <p:sp>
        <p:nvSpPr>
          <p:cNvPr id="4" name="Content Placeholder 3">
            <a:extLst>
              <a:ext uri="{FF2B5EF4-FFF2-40B4-BE49-F238E27FC236}">
                <a16:creationId xmlns:a16="http://schemas.microsoft.com/office/drawing/2014/main" id="{8FF72810-BDBF-7F3E-71CE-D575D8B9F294}"/>
              </a:ext>
            </a:extLst>
          </p:cNvPr>
          <p:cNvSpPr>
            <a:spLocks noGrp="1"/>
          </p:cNvSpPr>
          <p:nvPr>
            <p:ph sz="quarter" idx="12"/>
          </p:nvPr>
        </p:nvSpPr>
        <p:spPr/>
        <p:txBody>
          <a:bodyPr/>
          <a:lstStyle/>
          <a:p>
            <a:r>
              <a:rPr lang="en-US" dirty="0"/>
              <a:t>Textile &amp; Fashion 2030 is a national government role that is run from the University of Borås through Science Park Borås. The textile and fashion industry is one of the world's most resource-intensive and polluting industries and its impact on the goals of Agenda 2030 is significant in all parts of the value chain.</a:t>
            </a:r>
            <a:endParaRPr lang="sv-SE" dirty="0"/>
          </a:p>
        </p:txBody>
      </p:sp>
    </p:spTree>
    <p:extLst>
      <p:ext uri="{BB962C8B-B14F-4D97-AF65-F5344CB8AC3E}">
        <p14:creationId xmlns:p14="http://schemas.microsoft.com/office/powerpoint/2010/main" val="5812414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2009B-FB23-02D7-D9EF-FEFBD047BD67}"/>
              </a:ext>
            </a:extLst>
          </p:cNvPr>
          <p:cNvSpPr>
            <a:spLocks noGrp="1"/>
          </p:cNvSpPr>
          <p:nvPr>
            <p:ph type="ctrTitle"/>
          </p:nvPr>
        </p:nvSpPr>
        <p:spPr/>
        <p:txBody>
          <a:bodyPr/>
          <a:lstStyle/>
          <a:p>
            <a:r>
              <a:rPr lang="sv-SE" dirty="0"/>
              <a:t>Textile &amp; Fashion 2030</a:t>
            </a:r>
          </a:p>
        </p:txBody>
      </p:sp>
      <p:pic>
        <p:nvPicPr>
          <p:cNvPr id="6" name="Picture Placeholder 5" descr="A person in a black dress in a forest&#10;&#10;Description automatically generated">
            <a:extLst>
              <a:ext uri="{FF2B5EF4-FFF2-40B4-BE49-F238E27FC236}">
                <a16:creationId xmlns:a16="http://schemas.microsoft.com/office/drawing/2014/main" id="{C3906870-E40B-CE89-41A4-C68828C1A885}"/>
              </a:ext>
            </a:extLst>
          </p:cNvPr>
          <p:cNvPicPr>
            <a:picLocks noGrp="1" noChangeAspect="1"/>
          </p:cNvPicPr>
          <p:nvPr>
            <p:ph type="pic" sz="quarter" idx="11"/>
          </p:nvPr>
        </p:nvPicPr>
        <p:blipFill rotWithShape="1">
          <a:blip r:embed="rId2" cstate="screen">
            <a:extLst>
              <a:ext uri="{28A0092B-C50C-407E-A947-70E740481C1C}">
                <a14:useLocalDpi xmlns:a14="http://schemas.microsoft.com/office/drawing/2010/main" val="0"/>
              </a:ext>
            </a:extLst>
          </a:blip>
          <a:srcRect/>
          <a:stretch/>
        </p:blipFill>
        <p:spPr>
          <a:xfrm>
            <a:off x="10544" y="0"/>
            <a:ext cx="4437888" cy="6858000"/>
          </a:xfrm>
        </p:spPr>
      </p:pic>
      <p:sp>
        <p:nvSpPr>
          <p:cNvPr id="4" name="Content Placeholder 3">
            <a:extLst>
              <a:ext uri="{FF2B5EF4-FFF2-40B4-BE49-F238E27FC236}">
                <a16:creationId xmlns:a16="http://schemas.microsoft.com/office/drawing/2014/main" id="{8FF72810-BDBF-7F3E-71CE-D575D8B9F294}"/>
              </a:ext>
            </a:extLst>
          </p:cNvPr>
          <p:cNvSpPr>
            <a:spLocks noGrp="1"/>
          </p:cNvSpPr>
          <p:nvPr>
            <p:ph sz="quarter" idx="12"/>
          </p:nvPr>
        </p:nvSpPr>
        <p:spPr/>
        <p:txBody>
          <a:bodyPr/>
          <a:lstStyle/>
          <a:p>
            <a:r>
              <a:rPr lang="en-US" dirty="0"/>
              <a:t>To interrupt this negative trend, a system change is required. The platform promotes cooperation between actors in the textile value chain and provides education, research and innovation, as well as supports new, sustainable business models.</a:t>
            </a:r>
            <a:endParaRPr lang="sv-SE" dirty="0"/>
          </a:p>
        </p:txBody>
      </p:sp>
    </p:spTree>
    <p:extLst>
      <p:ext uri="{BB962C8B-B14F-4D97-AF65-F5344CB8AC3E}">
        <p14:creationId xmlns:p14="http://schemas.microsoft.com/office/powerpoint/2010/main" val="33007388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5BF05-C23E-2B8D-3CAC-AB25B22B8574}"/>
              </a:ext>
            </a:extLst>
          </p:cNvPr>
          <p:cNvSpPr>
            <a:spLocks noGrp="1"/>
          </p:cNvSpPr>
          <p:nvPr>
            <p:ph type="ctrTitle"/>
          </p:nvPr>
        </p:nvSpPr>
        <p:spPr/>
        <p:txBody>
          <a:bodyPr/>
          <a:lstStyle/>
          <a:p>
            <a:r>
              <a:rPr lang="sv-SE" dirty="0"/>
              <a:t>Textile Fashion Center</a:t>
            </a:r>
          </a:p>
        </p:txBody>
      </p:sp>
      <p:pic>
        <p:nvPicPr>
          <p:cNvPr id="6" name="Picture Placeholder 5" descr="A group of people sitting on a bench outside&#10;&#10;Description automatically generated">
            <a:extLst>
              <a:ext uri="{FF2B5EF4-FFF2-40B4-BE49-F238E27FC236}">
                <a16:creationId xmlns:a16="http://schemas.microsoft.com/office/drawing/2014/main" id="{39363293-EE49-5844-45A1-A4749917CE41}"/>
              </a:ext>
            </a:extLst>
          </p:cNvPr>
          <p:cNvPicPr>
            <a:picLocks noGrp="1" noChangeAspect="1"/>
          </p:cNvPicPr>
          <p:nvPr>
            <p:ph type="pic" sz="quarter" idx="11"/>
          </p:nvPr>
        </p:nvPicPr>
        <p:blipFill rotWithShape="1">
          <a:blip r:embed="rId2" cstate="screen">
            <a:extLst>
              <a:ext uri="{28A0092B-C50C-407E-A947-70E740481C1C}">
                <a14:useLocalDpi xmlns:a14="http://schemas.microsoft.com/office/drawing/2010/main" val="0"/>
              </a:ext>
            </a:extLst>
          </a:blip>
          <a:srcRect/>
          <a:stretch/>
        </p:blipFill>
        <p:spPr>
          <a:xfrm>
            <a:off x="10544" y="0"/>
            <a:ext cx="4437888" cy="6858000"/>
          </a:xfrm>
        </p:spPr>
      </p:pic>
      <p:sp>
        <p:nvSpPr>
          <p:cNvPr id="4" name="Content Placeholder 3">
            <a:extLst>
              <a:ext uri="{FF2B5EF4-FFF2-40B4-BE49-F238E27FC236}">
                <a16:creationId xmlns:a16="http://schemas.microsoft.com/office/drawing/2014/main" id="{8696BF77-B8DA-CCF2-FE45-A88C8F4B0A0E}"/>
              </a:ext>
            </a:extLst>
          </p:cNvPr>
          <p:cNvSpPr>
            <a:spLocks noGrp="1"/>
          </p:cNvSpPr>
          <p:nvPr>
            <p:ph sz="quarter" idx="12"/>
          </p:nvPr>
        </p:nvSpPr>
        <p:spPr/>
        <p:txBody>
          <a:bodyPr/>
          <a:lstStyle/>
          <a:p>
            <a:r>
              <a:rPr lang="en-US" dirty="0"/>
              <a:t>We are part of a textile hub and you will find several businesses under the same roof. In the Textile Fashion Center, students, companies and visitors gather in the same environment. An environment where dreams, needs and ideas are what inspire, challenge, and drive all involved.</a:t>
            </a:r>
            <a:endParaRPr lang="sv-SE" dirty="0"/>
          </a:p>
        </p:txBody>
      </p:sp>
    </p:spTree>
    <p:extLst>
      <p:ext uri="{BB962C8B-B14F-4D97-AF65-F5344CB8AC3E}">
        <p14:creationId xmlns:p14="http://schemas.microsoft.com/office/powerpoint/2010/main" val="1066528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D39EE22-3723-C882-5103-8118ACC2340E}"/>
              </a:ext>
            </a:extLst>
          </p:cNvPr>
          <p:cNvSpPr>
            <a:spLocks noGrp="1"/>
          </p:cNvSpPr>
          <p:nvPr>
            <p:ph type="ctrTitle"/>
          </p:nvPr>
        </p:nvSpPr>
        <p:spPr/>
        <p:txBody>
          <a:bodyPr/>
          <a:lstStyle/>
          <a:p>
            <a:r>
              <a:rPr lang="sv-SE" dirty="0"/>
              <a:t>The Swedish </a:t>
            </a:r>
            <a:r>
              <a:rPr lang="sv-SE" dirty="0" err="1"/>
              <a:t>School</a:t>
            </a:r>
            <a:r>
              <a:rPr lang="sv-SE" dirty="0"/>
              <a:t> of </a:t>
            </a:r>
            <a:r>
              <a:rPr lang="sv-SE" dirty="0" err="1"/>
              <a:t>Textiles</a:t>
            </a:r>
            <a:endParaRPr lang="sv-SE" dirty="0"/>
          </a:p>
        </p:txBody>
      </p:sp>
      <p:pic>
        <p:nvPicPr>
          <p:cNvPr id="8" name="Picture Placeholder 7" descr="A person wearing a dress with purple and white flowers&#10;&#10;Description automatically generated">
            <a:extLst>
              <a:ext uri="{FF2B5EF4-FFF2-40B4-BE49-F238E27FC236}">
                <a16:creationId xmlns:a16="http://schemas.microsoft.com/office/drawing/2014/main" id="{DBFC0617-18C0-80EC-7513-0EB8ADFD27C9}"/>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val="0"/>
              </a:ext>
            </a:extLst>
          </a:blip>
          <a:srcRect/>
          <a:stretch>
            <a:fillRect/>
          </a:stretch>
        </p:blipFill>
        <p:spPr/>
      </p:pic>
      <p:sp>
        <p:nvSpPr>
          <p:cNvPr id="6" name="Content Placeholder 5">
            <a:extLst>
              <a:ext uri="{FF2B5EF4-FFF2-40B4-BE49-F238E27FC236}">
                <a16:creationId xmlns:a16="http://schemas.microsoft.com/office/drawing/2014/main" id="{2D65CBA7-468B-CC35-88D4-E2707C09AE17}"/>
              </a:ext>
            </a:extLst>
          </p:cNvPr>
          <p:cNvSpPr>
            <a:spLocks noGrp="1"/>
          </p:cNvSpPr>
          <p:nvPr>
            <p:ph sz="quarter" idx="12"/>
          </p:nvPr>
        </p:nvSpPr>
        <p:spPr/>
        <p:txBody>
          <a:bodyPr/>
          <a:lstStyle/>
          <a:p>
            <a:r>
              <a:rPr lang="en-US" dirty="0"/>
              <a:t>With courage and creativity, we lead research and education within textiles and fashion forward. </a:t>
            </a:r>
            <a:r>
              <a:rPr lang="en-GB" kern="100" dirty="0">
                <a:effectLst/>
                <a:ea typeface="Calibri" panose="020F0502020204030204" pitchFamily="34" charset="0"/>
                <a:cs typeface="Times New Roman" panose="02020603050405020304" pitchFamily="18" charset="0"/>
              </a:rPr>
              <a:t>The Swedish School of Textiles is the hub of a network woven by students, teachers, and researchers in a unique textile environment.</a:t>
            </a:r>
            <a:endParaRPr lang="sv-SE" kern="100" dirty="0">
              <a:effectLst/>
              <a:ea typeface="Calibri" panose="020F0502020204030204" pitchFamily="34" charset="0"/>
              <a:cs typeface="Times New Roman" panose="02020603050405020304" pitchFamily="18" charset="0"/>
            </a:endParaRPr>
          </a:p>
          <a:p>
            <a:endParaRPr lang="sv-SE" dirty="0"/>
          </a:p>
        </p:txBody>
      </p:sp>
    </p:spTree>
    <p:extLst>
      <p:ext uri="{BB962C8B-B14F-4D97-AF65-F5344CB8AC3E}">
        <p14:creationId xmlns:p14="http://schemas.microsoft.com/office/powerpoint/2010/main" val="22728782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5BF05-C23E-2B8D-3CAC-AB25B22B8574}"/>
              </a:ext>
            </a:extLst>
          </p:cNvPr>
          <p:cNvSpPr>
            <a:spLocks noGrp="1"/>
          </p:cNvSpPr>
          <p:nvPr>
            <p:ph type="ctrTitle"/>
          </p:nvPr>
        </p:nvSpPr>
        <p:spPr/>
        <p:txBody>
          <a:bodyPr/>
          <a:lstStyle/>
          <a:p>
            <a:r>
              <a:rPr lang="sv-SE" dirty="0"/>
              <a:t>Textile Fashion Center</a:t>
            </a:r>
          </a:p>
        </p:txBody>
      </p:sp>
      <p:pic>
        <p:nvPicPr>
          <p:cNvPr id="6" name="Picture Placeholder 5" descr="A group of people sitting on a bench outside&#10;&#10;Description automatically generated">
            <a:extLst>
              <a:ext uri="{FF2B5EF4-FFF2-40B4-BE49-F238E27FC236}">
                <a16:creationId xmlns:a16="http://schemas.microsoft.com/office/drawing/2014/main" id="{39363293-EE49-5844-45A1-A4749917CE41}"/>
              </a:ext>
            </a:extLst>
          </p:cNvPr>
          <p:cNvPicPr>
            <a:picLocks noGrp="1" noChangeAspect="1"/>
          </p:cNvPicPr>
          <p:nvPr>
            <p:ph type="pic" sz="quarter" idx="11"/>
          </p:nvPr>
        </p:nvPicPr>
        <p:blipFill rotWithShape="1">
          <a:blip r:embed="rId2" cstate="screen">
            <a:extLst>
              <a:ext uri="{28A0092B-C50C-407E-A947-70E740481C1C}">
                <a14:useLocalDpi xmlns:a14="http://schemas.microsoft.com/office/drawing/2010/main" val="0"/>
              </a:ext>
            </a:extLst>
          </a:blip>
          <a:srcRect/>
          <a:stretch/>
        </p:blipFill>
        <p:spPr>
          <a:xfrm>
            <a:off x="10544" y="0"/>
            <a:ext cx="4437888" cy="6858000"/>
          </a:xfrm>
        </p:spPr>
      </p:pic>
      <p:sp>
        <p:nvSpPr>
          <p:cNvPr id="4" name="Content Placeholder 3">
            <a:extLst>
              <a:ext uri="{FF2B5EF4-FFF2-40B4-BE49-F238E27FC236}">
                <a16:creationId xmlns:a16="http://schemas.microsoft.com/office/drawing/2014/main" id="{8696BF77-B8DA-CCF2-FE45-A88C8F4B0A0E}"/>
              </a:ext>
            </a:extLst>
          </p:cNvPr>
          <p:cNvSpPr>
            <a:spLocks noGrp="1"/>
          </p:cNvSpPr>
          <p:nvPr>
            <p:ph sz="quarter" idx="12"/>
          </p:nvPr>
        </p:nvSpPr>
        <p:spPr/>
        <p:txBody>
          <a:bodyPr/>
          <a:lstStyle/>
          <a:p>
            <a:r>
              <a:rPr lang="en-US" dirty="0"/>
              <a:t>In the Textile Fashion Center, something is always happening. It is a place for exhibitions, events, and activities where you can share knowledge and inspiration and meet other people with an interest in textiles, fashion, and societal development.</a:t>
            </a:r>
            <a:endParaRPr lang="sv-SE" dirty="0"/>
          </a:p>
        </p:txBody>
      </p:sp>
    </p:spTree>
    <p:extLst>
      <p:ext uri="{BB962C8B-B14F-4D97-AF65-F5344CB8AC3E}">
        <p14:creationId xmlns:p14="http://schemas.microsoft.com/office/powerpoint/2010/main" val="19423147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775FF35-F01D-571F-7BC3-74274C6A5051}"/>
              </a:ext>
            </a:extLst>
          </p:cNvPr>
          <p:cNvSpPr>
            <a:spLocks noGrp="1"/>
          </p:cNvSpPr>
          <p:nvPr>
            <p:ph type="ctrTitle"/>
          </p:nvPr>
        </p:nvSpPr>
        <p:spPr>
          <a:xfrm>
            <a:off x="2588821" y="2405270"/>
            <a:ext cx="7014358" cy="1759925"/>
          </a:xfrm>
        </p:spPr>
        <p:txBody>
          <a:bodyPr/>
          <a:lstStyle/>
          <a:p>
            <a:r>
              <a:rPr lang="sv-SE" dirty="0"/>
              <a:t>Thank you!</a:t>
            </a:r>
          </a:p>
        </p:txBody>
      </p:sp>
    </p:spTree>
    <p:extLst>
      <p:ext uri="{BB962C8B-B14F-4D97-AF65-F5344CB8AC3E}">
        <p14:creationId xmlns:p14="http://schemas.microsoft.com/office/powerpoint/2010/main" val="19866992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D39EE22-3723-C882-5103-8118ACC2340E}"/>
              </a:ext>
            </a:extLst>
          </p:cNvPr>
          <p:cNvSpPr>
            <a:spLocks noGrp="1"/>
          </p:cNvSpPr>
          <p:nvPr>
            <p:ph type="ctrTitle"/>
          </p:nvPr>
        </p:nvSpPr>
        <p:spPr/>
        <p:txBody>
          <a:bodyPr/>
          <a:lstStyle/>
          <a:p>
            <a:r>
              <a:rPr lang="sv-SE" dirty="0"/>
              <a:t>The Swedish </a:t>
            </a:r>
            <a:r>
              <a:rPr lang="sv-SE" dirty="0" err="1"/>
              <a:t>School</a:t>
            </a:r>
            <a:r>
              <a:rPr lang="sv-SE" dirty="0"/>
              <a:t> of </a:t>
            </a:r>
            <a:r>
              <a:rPr lang="sv-SE" dirty="0" err="1"/>
              <a:t>Textiles</a:t>
            </a:r>
            <a:endParaRPr lang="sv-SE" dirty="0"/>
          </a:p>
        </p:txBody>
      </p:sp>
      <p:pic>
        <p:nvPicPr>
          <p:cNvPr id="8" name="Picture Placeholder 7" descr="A person wearing a dress with purple and white flowers&#10;&#10;Description automatically generated">
            <a:extLst>
              <a:ext uri="{FF2B5EF4-FFF2-40B4-BE49-F238E27FC236}">
                <a16:creationId xmlns:a16="http://schemas.microsoft.com/office/drawing/2014/main" id="{DBFC0617-18C0-80EC-7513-0EB8ADFD27C9}"/>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val="0"/>
              </a:ext>
            </a:extLst>
          </a:blip>
          <a:srcRect/>
          <a:stretch>
            <a:fillRect/>
          </a:stretch>
        </p:blipFill>
        <p:spPr/>
      </p:pic>
      <p:sp>
        <p:nvSpPr>
          <p:cNvPr id="6" name="Content Placeholder 5">
            <a:extLst>
              <a:ext uri="{FF2B5EF4-FFF2-40B4-BE49-F238E27FC236}">
                <a16:creationId xmlns:a16="http://schemas.microsoft.com/office/drawing/2014/main" id="{2D65CBA7-468B-CC35-88D4-E2707C09AE17}"/>
              </a:ext>
            </a:extLst>
          </p:cNvPr>
          <p:cNvSpPr>
            <a:spLocks noGrp="1"/>
          </p:cNvSpPr>
          <p:nvPr>
            <p:ph sz="quarter" idx="12"/>
          </p:nvPr>
        </p:nvSpPr>
        <p:spPr/>
        <p:txBody>
          <a:bodyPr>
            <a:normAutofit/>
          </a:bodyPr>
          <a:lstStyle/>
          <a:p>
            <a:r>
              <a:rPr lang="en-GB" kern="100" dirty="0">
                <a:effectLst/>
                <a:ea typeface="Calibri" panose="020F0502020204030204" pitchFamily="34" charset="0"/>
                <a:cs typeface="Times New Roman" panose="02020603050405020304" pitchFamily="18" charset="0"/>
              </a:rPr>
              <a:t>The Swedish School of Textiles is ranked in the top 10 among the world’s best fashion schools! </a:t>
            </a:r>
          </a:p>
          <a:p>
            <a:r>
              <a:rPr lang="en-GB" kern="100" dirty="0">
                <a:effectLst/>
                <a:ea typeface="Calibri" panose="020F0502020204030204" pitchFamily="34" charset="0"/>
                <a:cs typeface="Times New Roman" panose="02020603050405020304" pitchFamily="18" charset="0"/>
              </a:rPr>
              <a:t>It is regarded as one of the world's most exciting educational and research environments within textiles and fashion. </a:t>
            </a:r>
            <a:endParaRPr lang="sv-SE" kern="1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205321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D39EE22-3723-C882-5103-8118ACC2340E}"/>
              </a:ext>
            </a:extLst>
          </p:cNvPr>
          <p:cNvSpPr>
            <a:spLocks noGrp="1"/>
          </p:cNvSpPr>
          <p:nvPr>
            <p:ph type="ctrTitle"/>
          </p:nvPr>
        </p:nvSpPr>
        <p:spPr/>
        <p:txBody>
          <a:bodyPr/>
          <a:lstStyle/>
          <a:p>
            <a:r>
              <a:rPr lang="sv-SE" dirty="0"/>
              <a:t>The Swedish </a:t>
            </a:r>
            <a:r>
              <a:rPr lang="sv-SE" dirty="0" err="1"/>
              <a:t>School</a:t>
            </a:r>
            <a:r>
              <a:rPr lang="sv-SE" dirty="0"/>
              <a:t> of </a:t>
            </a:r>
            <a:r>
              <a:rPr lang="sv-SE" dirty="0" err="1"/>
              <a:t>Textiles</a:t>
            </a:r>
            <a:endParaRPr lang="sv-SE" dirty="0"/>
          </a:p>
        </p:txBody>
      </p:sp>
      <p:pic>
        <p:nvPicPr>
          <p:cNvPr id="8" name="Picture Placeholder 7" descr="A person wearing a dress with purple and white flowers&#10;&#10;Description automatically generated">
            <a:extLst>
              <a:ext uri="{FF2B5EF4-FFF2-40B4-BE49-F238E27FC236}">
                <a16:creationId xmlns:a16="http://schemas.microsoft.com/office/drawing/2014/main" id="{DBFC0617-18C0-80EC-7513-0EB8ADFD27C9}"/>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val="0"/>
              </a:ext>
            </a:extLst>
          </a:blip>
          <a:srcRect/>
          <a:stretch>
            <a:fillRect/>
          </a:stretch>
        </p:blipFill>
        <p:spPr/>
      </p:pic>
      <p:sp>
        <p:nvSpPr>
          <p:cNvPr id="6" name="Content Placeholder 5">
            <a:extLst>
              <a:ext uri="{FF2B5EF4-FFF2-40B4-BE49-F238E27FC236}">
                <a16:creationId xmlns:a16="http://schemas.microsoft.com/office/drawing/2014/main" id="{2D65CBA7-468B-CC35-88D4-E2707C09AE17}"/>
              </a:ext>
            </a:extLst>
          </p:cNvPr>
          <p:cNvSpPr>
            <a:spLocks noGrp="1"/>
          </p:cNvSpPr>
          <p:nvPr>
            <p:ph sz="quarter" idx="12"/>
          </p:nvPr>
        </p:nvSpPr>
        <p:spPr/>
        <p:txBody>
          <a:bodyPr>
            <a:normAutofit/>
          </a:bodyPr>
          <a:lstStyle/>
          <a:p>
            <a:r>
              <a:rPr lang="en-US" dirty="0"/>
              <a:t>Our expertise is in demand at the UN, by world-leading companies, and by students from across the globe.</a:t>
            </a:r>
            <a:endParaRPr lang="sv-SE" dirty="0"/>
          </a:p>
        </p:txBody>
      </p:sp>
    </p:spTree>
    <p:extLst>
      <p:ext uri="{BB962C8B-B14F-4D97-AF65-F5344CB8AC3E}">
        <p14:creationId xmlns:p14="http://schemas.microsoft.com/office/powerpoint/2010/main" val="36130870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D39EE22-3723-C882-5103-8118ACC2340E}"/>
              </a:ext>
            </a:extLst>
          </p:cNvPr>
          <p:cNvSpPr>
            <a:spLocks noGrp="1"/>
          </p:cNvSpPr>
          <p:nvPr>
            <p:ph type="ctrTitle"/>
          </p:nvPr>
        </p:nvSpPr>
        <p:spPr/>
        <p:txBody>
          <a:bodyPr/>
          <a:lstStyle/>
          <a:p>
            <a:r>
              <a:rPr lang="sv-SE" dirty="0"/>
              <a:t>The Swedish </a:t>
            </a:r>
            <a:r>
              <a:rPr lang="sv-SE" dirty="0" err="1"/>
              <a:t>School</a:t>
            </a:r>
            <a:r>
              <a:rPr lang="sv-SE" dirty="0"/>
              <a:t> of </a:t>
            </a:r>
            <a:r>
              <a:rPr lang="sv-SE" dirty="0" err="1"/>
              <a:t>Textiles</a:t>
            </a:r>
            <a:endParaRPr lang="sv-SE" dirty="0"/>
          </a:p>
        </p:txBody>
      </p:sp>
      <p:pic>
        <p:nvPicPr>
          <p:cNvPr id="8" name="Picture Placeholder 7" descr="A person wearing a dress with purple and white flowers&#10;&#10;Description automatically generated">
            <a:extLst>
              <a:ext uri="{FF2B5EF4-FFF2-40B4-BE49-F238E27FC236}">
                <a16:creationId xmlns:a16="http://schemas.microsoft.com/office/drawing/2014/main" id="{DBFC0617-18C0-80EC-7513-0EB8ADFD27C9}"/>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val="0"/>
              </a:ext>
            </a:extLst>
          </a:blip>
          <a:srcRect/>
          <a:stretch>
            <a:fillRect/>
          </a:stretch>
        </p:blipFill>
        <p:spPr/>
      </p:pic>
      <p:sp>
        <p:nvSpPr>
          <p:cNvPr id="6" name="Content Placeholder 5">
            <a:extLst>
              <a:ext uri="{FF2B5EF4-FFF2-40B4-BE49-F238E27FC236}">
                <a16:creationId xmlns:a16="http://schemas.microsoft.com/office/drawing/2014/main" id="{2D65CBA7-468B-CC35-88D4-E2707C09AE17}"/>
              </a:ext>
            </a:extLst>
          </p:cNvPr>
          <p:cNvSpPr>
            <a:spLocks noGrp="1"/>
          </p:cNvSpPr>
          <p:nvPr>
            <p:ph sz="quarter" idx="12"/>
          </p:nvPr>
        </p:nvSpPr>
        <p:spPr/>
        <p:txBody>
          <a:bodyPr>
            <a:normAutofit/>
          </a:bodyPr>
          <a:lstStyle/>
          <a:p>
            <a:r>
              <a:rPr lang="en-GB" kern="100" dirty="0">
                <a:effectLst/>
                <a:latin typeface="+mj-lt"/>
                <a:ea typeface="Calibri" panose="020F0502020204030204" pitchFamily="34" charset="0"/>
                <a:cs typeface="Times New Roman" panose="02020603050405020304" pitchFamily="18" charset="0"/>
              </a:rPr>
              <a:t>Here, we produce ground-breaking research within the entire textile value chain, from the latest technical innovations, to the newest materials and most innovative circular solutions.</a:t>
            </a:r>
            <a:endParaRPr lang="sv-SE" kern="1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118045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1A915-A819-AE4C-5A63-DA87ECA35A4B}"/>
              </a:ext>
            </a:extLst>
          </p:cNvPr>
          <p:cNvSpPr>
            <a:spLocks noGrp="1"/>
          </p:cNvSpPr>
          <p:nvPr>
            <p:ph type="ctrTitle"/>
          </p:nvPr>
        </p:nvSpPr>
        <p:spPr/>
        <p:txBody>
          <a:bodyPr/>
          <a:lstStyle/>
          <a:p>
            <a:r>
              <a:rPr lang="sv-SE" dirty="0"/>
              <a:t>Management, design, and </a:t>
            </a:r>
            <a:r>
              <a:rPr lang="sv-SE" dirty="0" err="1"/>
              <a:t>technology</a:t>
            </a:r>
            <a:endParaRPr lang="sv-SE" dirty="0"/>
          </a:p>
        </p:txBody>
      </p:sp>
      <p:pic>
        <p:nvPicPr>
          <p:cNvPr id="6" name="Picture Placeholder 5" descr="A close-up of a fabric&#10;&#10;Description automatically generated">
            <a:extLst>
              <a:ext uri="{FF2B5EF4-FFF2-40B4-BE49-F238E27FC236}">
                <a16:creationId xmlns:a16="http://schemas.microsoft.com/office/drawing/2014/main" id="{432ED1E6-4BBB-DC61-2536-B5112D921DBA}"/>
              </a:ext>
            </a:extLst>
          </p:cNvPr>
          <p:cNvPicPr>
            <a:picLocks noGrp="1" noChangeAspect="1"/>
          </p:cNvPicPr>
          <p:nvPr>
            <p:ph type="pic" sz="quarter" idx="11"/>
          </p:nvPr>
        </p:nvPicPr>
        <p:blipFill rotWithShape="1">
          <a:blip r:embed="rId2" cstate="screen">
            <a:extLst>
              <a:ext uri="{28A0092B-C50C-407E-A947-70E740481C1C}">
                <a14:useLocalDpi xmlns:a14="http://schemas.microsoft.com/office/drawing/2010/main" val="0"/>
              </a:ext>
            </a:extLst>
          </a:blip>
          <a:srcRect/>
          <a:stretch/>
        </p:blipFill>
        <p:spPr>
          <a:xfrm>
            <a:off x="10544" y="0"/>
            <a:ext cx="4437888" cy="6858000"/>
          </a:xfrm>
        </p:spPr>
      </p:pic>
      <p:sp>
        <p:nvSpPr>
          <p:cNvPr id="4" name="Content Placeholder 3">
            <a:extLst>
              <a:ext uri="{FF2B5EF4-FFF2-40B4-BE49-F238E27FC236}">
                <a16:creationId xmlns:a16="http://schemas.microsoft.com/office/drawing/2014/main" id="{858B3020-EBAD-4998-F287-1276980F1E23}"/>
              </a:ext>
            </a:extLst>
          </p:cNvPr>
          <p:cNvSpPr>
            <a:spLocks noGrp="1"/>
          </p:cNvSpPr>
          <p:nvPr>
            <p:ph sz="quarter" idx="12"/>
          </p:nvPr>
        </p:nvSpPr>
        <p:spPr/>
        <p:txBody>
          <a:bodyPr>
            <a:normAutofit/>
          </a:bodyPr>
          <a:lstStyle/>
          <a:p>
            <a:r>
              <a:rPr lang="en-GB" dirty="0">
                <a:effectLst/>
                <a:ea typeface="Calibri" panose="020F0502020204030204" pitchFamily="34" charset="0"/>
                <a:cs typeface="Times New Roman" panose="02020603050405020304" pitchFamily="18" charset="0"/>
              </a:rPr>
              <a:t>The Swedish School of Textiles is a broad and complete academic environment with educational programmes </a:t>
            </a:r>
            <a:r>
              <a:rPr lang="en-US" dirty="0"/>
              <a:t>at the Bachelor’s, Master’s, and doctoral levels </a:t>
            </a:r>
            <a:r>
              <a:rPr lang="en-GB" dirty="0">
                <a:effectLst/>
                <a:ea typeface="Calibri" panose="020F0502020204030204" pitchFamily="34" charset="0"/>
                <a:cs typeface="Times New Roman" panose="02020603050405020304" pitchFamily="18" charset="0"/>
              </a:rPr>
              <a:t>and research in technology, design, and textile management. These three specialisations go hand in hand with technical solutions, cutting-edge design, and sustainable business models. </a:t>
            </a:r>
            <a:endParaRPr lang="sv-SE" dirty="0"/>
          </a:p>
        </p:txBody>
      </p:sp>
    </p:spTree>
    <p:extLst>
      <p:ext uri="{BB962C8B-B14F-4D97-AF65-F5344CB8AC3E}">
        <p14:creationId xmlns:p14="http://schemas.microsoft.com/office/powerpoint/2010/main" val="23938727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1A915-A819-AE4C-5A63-DA87ECA35A4B}"/>
              </a:ext>
            </a:extLst>
          </p:cNvPr>
          <p:cNvSpPr>
            <a:spLocks noGrp="1"/>
          </p:cNvSpPr>
          <p:nvPr>
            <p:ph type="ctrTitle"/>
          </p:nvPr>
        </p:nvSpPr>
        <p:spPr/>
        <p:txBody>
          <a:bodyPr/>
          <a:lstStyle/>
          <a:p>
            <a:r>
              <a:rPr lang="sv-SE" dirty="0"/>
              <a:t>Management, design, and </a:t>
            </a:r>
            <a:r>
              <a:rPr lang="sv-SE" dirty="0" err="1"/>
              <a:t>technology</a:t>
            </a:r>
            <a:endParaRPr lang="sv-SE" dirty="0"/>
          </a:p>
        </p:txBody>
      </p:sp>
      <p:pic>
        <p:nvPicPr>
          <p:cNvPr id="6" name="Picture Placeholder 5" descr="A close-up of a fabric&#10;&#10;Description automatically generated">
            <a:extLst>
              <a:ext uri="{FF2B5EF4-FFF2-40B4-BE49-F238E27FC236}">
                <a16:creationId xmlns:a16="http://schemas.microsoft.com/office/drawing/2014/main" id="{432ED1E6-4BBB-DC61-2536-B5112D921DBA}"/>
              </a:ext>
            </a:extLst>
          </p:cNvPr>
          <p:cNvPicPr>
            <a:picLocks noGrp="1" noChangeAspect="1"/>
          </p:cNvPicPr>
          <p:nvPr>
            <p:ph type="pic" sz="quarter" idx="11"/>
          </p:nvPr>
        </p:nvPicPr>
        <p:blipFill rotWithShape="1">
          <a:blip r:embed="rId2" cstate="screen">
            <a:extLst>
              <a:ext uri="{28A0092B-C50C-407E-A947-70E740481C1C}">
                <a14:useLocalDpi xmlns:a14="http://schemas.microsoft.com/office/drawing/2010/main" val="0"/>
              </a:ext>
            </a:extLst>
          </a:blip>
          <a:srcRect/>
          <a:stretch/>
        </p:blipFill>
        <p:spPr>
          <a:xfrm>
            <a:off x="10544" y="0"/>
            <a:ext cx="4437888" cy="6858000"/>
          </a:xfrm>
        </p:spPr>
      </p:pic>
      <p:sp>
        <p:nvSpPr>
          <p:cNvPr id="4" name="Content Placeholder 3">
            <a:extLst>
              <a:ext uri="{FF2B5EF4-FFF2-40B4-BE49-F238E27FC236}">
                <a16:creationId xmlns:a16="http://schemas.microsoft.com/office/drawing/2014/main" id="{858B3020-EBAD-4998-F287-1276980F1E23}"/>
              </a:ext>
            </a:extLst>
          </p:cNvPr>
          <p:cNvSpPr>
            <a:spLocks noGrp="1"/>
          </p:cNvSpPr>
          <p:nvPr>
            <p:ph sz="quarter" idx="12"/>
          </p:nvPr>
        </p:nvSpPr>
        <p:spPr/>
        <p:txBody>
          <a:bodyPr/>
          <a:lstStyle/>
          <a:p>
            <a:r>
              <a:rPr lang="en-US" dirty="0"/>
              <a:t>Within this breadth, we also have exceptionally deep knowledge and expertise. Quite simply, we have excellence throughout the entire textile value chain that is unmatched in Sweden and leading internationally.</a:t>
            </a:r>
            <a:endParaRPr lang="sv-SE" dirty="0"/>
          </a:p>
        </p:txBody>
      </p:sp>
    </p:spTree>
    <p:extLst>
      <p:ext uri="{BB962C8B-B14F-4D97-AF65-F5344CB8AC3E}">
        <p14:creationId xmlns:p14="http://schemas.microsoft.com/office/powerpoint/2010/main" val="36598169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680F6-80C2-E8EB-7E42-CE2D5288B963}"/>
              </a:ext>
            </a:extLst>
          </p:cNvPr>
          <p:cNvSpPr>
            <a:spLocks noGrp="1"/>
          </p:cNvSpPr>
          <p:nvPr>
            <p:ph type="ctrTitle"/>
          </p:nvPr>
        </p:nvSpPr>
        <p:spPr/>
        <p:txBody>
          <a:bodyPr/>
          <a:lstStyle/>
          <a:p>
            <a:r>
              <a:rPr lang="sv-SE" dirty="0" err="1"/>
              <a:t>Educational</a:t>
            </a:r>
            <a:r>
              <a:rPr lang="sv-SE" dirty="0"/>
              <a:t> </a:t>
            </a:r>
            <a:r>
              <a:rPr lang="sv-SE" dirty="0" err="1"/>
              <a:t>programmes</a:t>
            </a:r>
            <a:endParaRPr lang="sv-SE" dirty="0"/>
          </a:p>
        </p:txBody>
      </p:sp>
      <p:pic>
        <p:nvPicPr>
          <p:cNvPr id="6" name="Picture Placeholder 5" descr="A person wearing a garment&#10;&#10;Description automatically generated">
            <a:extLst>
              <a:ext uri="{FF2B5EF4-FFF2-40B4-BE49-F238E27FC236}">
                <a16:creationId xmlns:a16="http://schemas.microsoft.com/office/drawing/2014/main" id="{131015FA-E188-2DD1-9937-02AE2EE2324B}"/>
              </a:ext>
            </a:extLst>
          </p:cNvPr>
          <p:cNvPicPr>
            <a:picLocks noGrp="1" noChangeAspect="1"/>
          </p:cNvPicPr>
          <p:nvPr>
            <p:ph type="pic" sz="quarter" idx="11"/>
          </p:nvPr>
        </p:nvPicPr>
        <p:blipFill rotWithShape="1">
          <a:blip r:embed="rId2" cstate="screen">
            <a:extLst>
              <a:ext uri="{28A0092B-C50C-407E-A947-70E740481C1C}">
                <a14:useLocalDpi xmlns:a14="http://schemas.microsoft.com/office/drawing/2010/main" val="0"/>
              </a:ext>
            </a:extLst>
          </a:blip>
          <a:srcRect/>
          <a:stretch/>
        </p:blipFill>
        <p:spPr>
          <a:xfrm>
            <a:off x="0" y="0"/>
            <a:ext cx="4448432" cy="6858000"/>
          </a:xfrm>
        </p:spPr>
      </p:pic>
      <p:sp>
        <p:nvSpPr>
          <p:cNvPr id="4" name="Content Placeholder 3">
            <a:extLst>
              <a:ext uri="{FF2B5EF4-FFF2-40B4-BE49-F238E27FC236}">
                <a16:creationId xmlns:a16="http://schemas.microsoft.com/office/drawing/2014/main" id="{CE59D771-9EA3-55AA-C450-9AF9657FAABE}"/>
              </a:ext>
            </a:extLst>
          </p:cNvPr>
          <p:cNvSpPr>
            <a:spLocks noGrp="1"/>
          </p:cNvSpPr>
          <p:nvPr>
            <p:ph sz="quarter" idx="12"/>
          </p:nvPr>
        </p:nvSpPr>
        <p:spPr/>
        <p:txBody>
          <a:bodyPr/>
          <a:lstStyle/>
          <a:p>
            <a:pPr marL="342900" indent="-342900">
              <a:buFont typeface="Arial" panose="020B0604020202020204" pitchFamily="34" charset="0"/>
              <a:buChar char="•"/>
            </a:pPr>
            <a:r>
              <a:rPr lang="sv-SE" dirty="0"/>
              <a:t>7 </a:t>
            </a:r>
            <a:r>
              <a:rPr lang="sv-SE" dirty="0" err="1"/>
              <a:t>Bachelor’s</a:t>
            </a:r>
            <a:r>
              <a:rPr lang="sv-SE" dirty="0"/>
              <a:t> </a:t>
            </a:r>
            <a:r>
              <a:rPr lang="sv-SE" dirty="0" err="1"/>
              <a:t>programmes</a:t>
            </a:r>
            <a:r>
              <a:rPr lang="sv-SE" dirty="0"/>
              <a:t> (3 </a:t>
            </a:r>
            <a:r>
              <a:rPr lang="sv-SE" dirty="0" err="1"/>
              <a:t>taught</a:t>
            </a:r>
            <a:r>
              <a:rPr lang="sv-SE" dirty="0"/>
              <a:t> in English)</a:t>
            </a:r>
          </a:p>
          <a:p>
            <a:pPr marL="342900" indent="-342900">
              <a:buFont typeface="Arial" panose="020B0604020202020204" pitchFamily="34" charset="0"/>
              <a:buChar char="•"/>
            </a:pPr>
            <a:r>
              <a:rPr lang="sv-SE" dirty="0"/>
              <a:t>9 </a:t>
            </a:r>
            <a:r>
              <a:rPr lang="sv-SE" dirty="0" err="1"/>
              <a:t>Master’s</a:t>
            </a:r>
            <a:r>
              <a:rPr lang="sv-SE" dirty="0"/>
              <a:t> </a:t>
            </a:r>
            <a:r>
              <a:rPr lang="sv-SE" dirty="0" err="1"/>
              <a:t>programmes</a:t>
            </a:r>
            <a:r>
              <a:rPr lang="sv-SE" dirty="0"/>
              <a:t> (all </a:t>
            </a:r>
            <a:r>
              <a:rPr lang="sv-SE" dirty="0" err="1"/>
              <a:t>taught</a:t>
            </a:r>
            <a:r>
              <a:rPr lang="sv-SE" dirty="0"/>
              <a:t> in English)</a:t>
            </a:r>
          </a:p>
          <a:p>
            <a:pPr marL="342900" indent="-342900">
              <a:buFont typeface="Arial" panose="020B0604020202020204" pitchFamily="34" charset="0"/>
              <a:buChar char="•"/>
            </a:pPr>
            <a:r>
              <a:rPr lang="sv-SE" dirty="0" err="1"/>
              <a:t>Doctoral</a:t>
            </a:r>
            <a:r>
              <a:rPr lang="sv-SE" dirty="0"/>
              <a:t> </a:t>
            </a:r>
            <a:r>
              <a:rPr lang="sv-SE" dirty="0" err="1"/>
              <a:t>education</a:t>
            </a:r>
            <a:r>
              <a:rPr lang="sv-SE" dirty="0"/>
              <a:t> </a:t>
            </a:r>
            <a:r>
              <a:rPr lang="sv-SE" dirty="0" err="1"/>
              <a:t>programmes</a:t>
            </a:r>
            <a:endParaRPr lang="sv-SE" dirty="0"/>
          </a:p>
          <a:p>
            <a:pPr marL="342900" indent="-342900">
              <a:buFont typeface="Arial" panose="020B0604020202020204" pitchFamily="34" charset="0"/>
              <a:buChar char="•"/>
            </a:pPr>
            <a:r>
              <a:rPr lang="sv-SE" dirty="0" err="1"/>
              <a:t>Freestanding</a:t>
            </a:r>
            <a:r>
              <a:rPr lang="sv-SE" dirty="0"/>
              <a:t> </a:t>
            </a:r>
            <a:r>
              <a:rPr lang="sv-SE" dirty="0" err="1"/>
              <a:t>courses</a:t>
            </a:r>
            <a:endParaRPr lang="sv-SE" dirty="0"/>
          </a:p>
          <a:p>
            <a:pPr marL="342900" indent="-342900">
              <a:buFont typeface="Arial" panose="020B0604020202020204" pitchFamily="34" charset="0"/>
              <a:buChar char="•"/>
            </a:pPr>
            <a:r>
              <a:rPr lang="sv-SE" dirty="0" err="1"/>
              <a:t>Commissioned</a:t>
            </a:r>
            <a:r>
              <a:rPr lang="sv-SE" dirty="0"/>
              <a:t> </a:t>
            </a:r>
            <a:r>
              <a:rPr lang="sv-SE" dirty="0" err="1"/>
              <a:t>education</a:t>
            </a:r>
            <a:endParaRPr lang="sv-SE" dirty="0"/>
          </a:p>
          <a:p>
            <a:endParaRPr lang="sv-SE" dirty="0"/>
          </a:p>
        </p:txBody>
      </p:sp>
    </p:spTree>
    <p:extLst>
      <p:ext uri="{BB962C8B-B14F-4D97-AF65-F5344CB8AC3E}">
        <p14:creationId xmlns:p14="http://schemas.microsoft.com/office/powerpoint/2010/main" val="31856950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79693-400B-18C4-D9A5-3B8A4038ED6B}"/>
              </a:ext>
            </a:extLst>
          </p:cNvPr>
          <p:cNvSpPr>
            <a:spLocks noGrp="1"/>
          </p:cNvSpPr>
          <p:nvPr>
            <p:ph type="ctrTitle"/>
          </p:nvPr>
        </p:nvSpPr>
        <p:spPr/>
        <p:txBody>
          <a:bodyPr/>
          <a:lstStyle/>
          <a:p>
            <a:r>
              <a:rPr lang="sv-SE" dirty="0"/>
              <a:t>The </a:t>
            </a:r>
            <a:r>
              <a:rPr lang="sv-SE" dirty="0" err="1"/>
              <a:t>labs</a:t>
            </a:r>
            <a:endParaRPr lang="sv-SE" dirty="0"/>
          </a:p>
        </p:txBody>
      </p:sp>
      <p:pic>
        <p:nvPicPr>
          <p:cNvPr id="6" name="Picture Placeholder 5" descr="A person working in a room&#10;&#10;Description automatically generated">
            <a:extLst>
              <a:ext uri="{FF2B5EF4-FFF2-40B4-BE49-F238E27FC236}">
                <a16:creationId xmlns:a16="http://schemas.microsoft.com/office/drawing/2014/main" id="{C21DF0BE-B1E7-05A1-1D26-2B577CAA0A51}"/>
              </a:ext>
            </a:extLst>
          </p:cNvPr>
          <p:cNvPicPr>
            <a:picLocks noGrp="1" noChangeAspect="1"/>
          </p:cNvPicPr>
          <p:nvPr>
            <p:ph type="pic" sz="quarter" idx="11"/>
          </p:nvPr>
        </p:nvPicPr>
        <p:blipFill rotWithShape="1">
          <a:blip r:embed="rId3" cstate="screen">
            <a:extLst>
              <a:ext uri="{28A0092B-C50C-407E-A947-70E740481C1C}">
                <a14:useLocalDpi xmlns:a14="http://schemas.microsoft.com/office/drawing/2010/main" val="0"/>
              </a:ext>
            </a:extLst>
          </a:blip>
          <a:srcRect/>
          <a:stretch/>
        </p:blipFill>
        <p:spPr>
          <a:xfrm>
            <a:off x="10544" y="0"/>
            <a:ext cx="4437888" cy="6858000"/>
          </a:xfrm>
        </p:spPr>
      </p:pic>
      <p:sp>
        <p:nvSpPr>
          <p:cNvPr id="4" name="Content Placeholder 3">
            <a:extLst>
              <a:ext uri="{FF2B5EF4-FFF2-40B4-BE49-F238E27FC236}">
                <a16:creationId xmlns:a16="http://schemas.microsoft.com/office/drawing/2014/main" id="{C05EFF7A-B9DA-B5D2-4795-7711AADA2DE6}"/>
              </a:ext>
            </a:extLst>
          </p:cNvPr>
          <p:cNvSpPr>
            <a:spLocks noGrp="1"/>
          </p:cNvSpPr>
          <p:nvPr>
            <p:ph sz="quarter" idx="12"/>
          </p:nvPr>
        </p:nvSpPr>
        <p:spPr/>
        <p:txBody>
          <a:bodyPr>
            <a:normAutofit/>
          </a:bodyPr>
          <a:lstStyle/>
          <a:p>
            <a:r>
              <a:rPr lang="en-US" dirty="0"/>
              <a:t>In our unique and advanced lab environments, creativity is combined with theory to create new ideas and masterpieces. Here, students, lecturers, and researchers turn their ideas into finished products.</a:t>
            </a:r>
            <a:endParaRPr lang="sv-SE" dirty="0"/>
          </a:p>
        </p:txBody>
      </p:sp>
    </p:spTree>
    <p:extLst>
      <p:ext uri="{BB962C8B-B14F-4D97-AF65-F5344CB8AC3E}">
        <p14:creationId xmlns:p14="http://schemas.microsoft.com/office/powerpoint/2010/main" val="766340419"/>
      </p:ext>
    </p:extLst>
  </p:cSld>
  <p:clrMapOvr>
    <a:masterClrMapping/>
  </p:clrMapOvr>
</p:sld>
</file>

<file path=ppt/theme/theme1.xml><?xml version="1.0" encoding="utf-8"?>
<a:theme xmlns:a="http://schemas.openxmlformats.org/drawingml/2006/main" name="THS Black">
  <a:themeElements>
    <a:clrScheme name="Högskolan i Borås">
      <a:dk1>
        <a:srgbClr val="152838"/>
      </a:dk1>
      <a:lt1>
        <a:srgbClr val="FFFFFF"/>
      </a:lt1>
      <a:dk2>
        <a:srgbClr val="476D88"/>
      </a:dk2>
      <a:lt2>
        <a:srgbClr val="E7E6E6"/>
      </a:lt2>
      <a:accent1>
        <a:srgbClr val="A86465"/>
      </a:accent1>
      <a:accent2>
        <a:srgbClr val="CF8255"/>
      </a:accent2>
      <a:accent3>
        <a:srgbClr val="F7E2AA"/>
      </a:accent3>
      <a:accent4>
        <a:srgbClr val="DFBB61"/>
      </a:accent4>
      <a:accent5>
        <a:srgbClr val="6EAEB9"/>
      </a:accent5>
      <a:accent6>
        <a:srgbClr val="D9A799"/>
      </a:accent6>
      <a:hlink>
        <a:srgbClr val="A76365"/>
      </a:hlink>
      <a:folHlink>
        <a:srgbClr val="CF8254"/>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lar THS en.potx" id="{86137540-9926-4506-BE7E-40D0FBB78F7A}" vid="{A9A485B7-7FA5-4563-AA5D-E3BCFEE5E012}"/>
    </a:ext>
  </a:extLst>
</a:theme>
</file>

<file path=ppt/theme/theme2.xml><?xml version="1.0" encoding="utf-8"?>
<a:theme xmlns:a="http://schemas.openxmlformats.org/drawingml/2006/main" name="THS White">
  <a:themeElements>
    <a:clrScheme name="Högskolan i Borås">
      <a:dk1>
        <a:srgbClr val="152838"/>
      </a:dk1>
      <a:lt1>
        <a:srgbClr val="FFFFFF"/>
      </a:lt1>
      <a:dk2>
        <a:srgbClr val="476D88"/>
      </a:dk2>
      <a:lt2>
        <a:srgbClr val="E7E6E6"/>
      </a:lt2>
      <a:accent1>
        <a:srgbClr val="A86465"/>
      </a:accent1>
      <a:accent2>
        <a:srgbClr val="CF8255"/>
      </a:accent2>
      <a:accent3>
        <a:srgbClr val="F7E2AA"/>
      </a:accent3>
      <a:accent4>
        <a:srgbClr val="DFBB61"/>
      </a:accent4>
      <a:accent5>
        <a:srgbClr val="6EAEB9"/>
      </a:accent5>
      <a:accent6>
        <a:srgbClr val="D9A799"/>
      </a:accent6>
      <a:hlink>
        <a:srgbClr val="A76365"/>
      </a:hlink>
      <a:folHlink>
        <a:srgbClr val="CF8254"/>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lar THS en.potx" id="{86137540-9926-4506-BE7E-40D0FBB78F7A}" vid="{20A40D42-4F5F-4778-B443-E7F161BABE4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THS en</Template>
  <TotalTime>437</TotalTime>
  <Words>902</Words>
  <Application>Microsoft Office PowerPoint</Application>
  <PresentationFormat>Widescreen</PresentationFormat>
  <Paragraphs>49</Paragraphs>
  <Slides>21</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21</vt:i4>
      </vt:variant>
    </vt:vector>
  </HeadingPairs>
  <TitlesOfParts>
    <vt:vector size="27" baseType="lpstr">
      <vt:lpstr>Aptos</vt:lpstr>
      <vt:lpstr>Arial</vt:lpstr>
      <vt:lpstr>Calibri</vt:lpstr>
      <vt:lpstr>Georgia</vt:lpstr>
      <vt:lpstr>THS Black</vt:lpstr>
      <vt:lpstr>THS White</vt:lpstr>
      <vt:lpstr>The Swedish School of Textiles</vt:lpstr>
      <vt:lpstr>The Swedish School of Textiles</vt:lpstr>
      <vt:lpstr>The Swedish School of Textiles</vt:lpstr>
      <vt:lpstr>The Swedish School of Textiles</vt:lpstr>
      <vt:lpstr>The Swedish School of Textiles</vt:lpstr>
      <vt:lpstr>Management, design, and technology</vt:lpstr>
      <vt:lpstr>Management, design, and technology</vt:lpstr>
      <vt:lpstr>Educational programmes</vt:lpstr>
      <vt:lpstr>The labs</vt:lpstr>
      <vt:lpstr>Research</vt:lpstr>
      <vt:lpstr>Research</vt:lpstr>
      <vt:lpstr>History of the Swedish School of Textiles</vt:lpstr>
      <vt:lpstr>Smart Textiles</vt:lpstr>
      <vt:lpstr>Smart Textiles</vt:lpstr>
      <vt:lpstr>Science Park Borås</vt:lpstr>
      <vt:lpstr>Science Park Borås</vt:lpstr>
      <vt:lpstr>Textile &amp; Fashion 2030</vt:lpstr>
      <vt:lpstr>Textile &amp; Fashion 2030</vt:lpstr>
      <vt:lpstr>Textile Fashion Center</vt:lpstr>
      <vt:lpstr>Textile Fashion Center</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Sara Lundgren</dc:creator>
  <cp:lastModifiedBy>Sara Lundgren</cp:lastModifiedBy>
  <cp:revision>8</cp:revision>
  <dcterms:created xsi:type="dcterms:W3CDTF">2024-07-03T07:16:03Z</dcterms:created>
  <dcterms:modified xsi:type="dcterms:W3CDTF">2024-08-30T11:04:27Z</dcterms:modified>
</cp:coreProperties>
</file>